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56" r:id="rId2"/>
    <p:sldId id="257" r:id="rId3"/>
    <p:sldId id="258" r:id="rId4"/>
    <p:sldId id="259" r:id="rId5"/>
    <p:sldId id="261" r:id="rId6"/>
    <p:sldId id="262" r:id="rId7"/>
    <p:sldId id="263" r:id="rId8"/>
  </p:sldIdLst>
  <p:sldSz cx="9601200" cy="128016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2" userDrawn="1">
          <p15:clr>
            <a:srgbClr val="A4A3A4"/>
          </p15:clr>
        </p15:guide>
        <p15:guide id="2" pos="30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0A4AF"/>
    <a:srgbClr val="71A7B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660"/>
  </p:normalViewPr>
  <p:slideViewPr>
    <p:cSldViewPr snapToGrid="0">
      <p:cViewPr varScale="1">
        <p:scale>
          <a:sx n="49" d="100"/>
          <a:sy n="49" d="100"/>
        </p:scale>
        <p:origin x="4591" y="34"/>
      </p:cViewPr>
      <p:guideLst>
        <p:guide orient="horz" pos="4032"/>
        <p:guide pos="302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hdphoto1.wdp>
</file>

<file path=ppt/media/image1.png>
</file>

<file path=ppt/media/image2.png>
</file>

<file path=ppt/media/image3.jp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AF82FA-1AC8-42BF-9947-69A81FEE3A00}" type="datetimeFigureOut">
              <a:rPr lang="pt-BR" smtClean="0"/>
              <a:t>19/06/2024</a:t>
            </a:fld>
            <a:endParaRPr lang="pt-BR"/>
          </a:p>
        </p:txBody>
      </p:sp>
      <p:sp>
        <p:nvSpPr>
          <p:cNvPr id="4" name="Espaço Reservado para Imagem de Slide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836F7E-15E5-4AD4-9B81-3224CBE75903}" type="slidenum">
              <a:rPr lang="pt-BR" smtClean="0"/>
              <a:t>‹nº›</a:t>
            </a:fld>
            <a:endParaRPr lang="pt-BR"/>
          </a:p>
        </p:txBody>
      </p:sp>
    </p:spTree>
    <p:extLst>
      <p:ext uri="{BB962C8B-B14F-4D97-AF65-F5344CB8AC3E}">
        <p14:creationId xmlns:p14="http://schemas.microsoft.com/office/powerpoint/2010/main" val="32017608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5"/>
          </p:nvPr>
        </p:nvSpPr>
        <p:spPr/>
        <p:txBody>
          <a:bodyPr/>
          <a:lstStyle/>
          <a:p>
            <a:fld id="{38836F7E-15E5-4AD4-9B81-3224CBE75903}" type="slidenum">
              <a:rPr lang="pt-BR" smtClean="0"/>
              <a:t>1</a:t>
            </a:fld>
            <a:endParaRPr lang="pt-BR"/>
          </a:p>
        </p:txBody>
      </p:sp>
    </p:spTree>
    <p:extLst>
      <p:ext uri="{BB962C8B-B14F-4D97-AF65-F5344CB8AC3E}">
        <p14:creationId xmlns:p14="http://schemas.microsoft.com/office/powerpoint/2010/main" val="3629456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720090" y="2095078"/>
            <a:ext cx="8161020" cy="4456853"/>
          </a:xfrm>
        </p:spPr>
        <p:txBody>
          <a:bodyPr anchor="b"/>
          <a:lstStyle>
            <a:lvl1pPr algn="ctr">
              <a:defRPr sz="6300"/>
            </a:lvl1pPr>
          </a:lstStyle>
          <a:p>
            <a:r>
              <a:rPr lang="pt-BR"/>
              <a:t>Clique para editar o título Mestre</a:t>
            </a:r>
            <a:endParaRPr lang="en-US" dirty="0"/>
          </a:p>
        </p:txBody>
      </p:sp>
      <p:sp>
        <p:nvSpPr>
          <p:cNvPr id="3" name="Subtitle 2"/>
          <p:cNvSpPr>
            <a:spLocks noGrp="1"/>
          </p:cNvSpPr>
          <p:nvPr>
            <p:ph type="subTitle" idx="1"/>
          </p:nvPr>
        </p:nvSpPr>
        <p:spPr>
          <a:xfrm>
            <a:off x="1200150" y="6723804"/>
            <a:ext cx="7200900" cy="3090756"/>
          </a:xfrm>
        </p:spPr>
        <p:txBody>
          <a:bodyPr/>
          <a:lstStyle>
            <a:lvl1pPr marL="0" indent="0" algn="ctr">
              <a:buNone/>
              <a:defRPr sz="252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9E9C4646-5F53-47C5-BDE9-1E8B323EBD55}" type="datetimeFigureOut">
              <a:rPr lang="pt-BR" smtClean="0"/>
              <a:t>19/06/2024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D4A9D504-E70C-4ACD-84F7-C981F6338F5D}" type="slidenum">
              <a:rPr lang="pt-BR" smtClean="0"/>
              <a:t>‹nº›</a:t>
            </a:fld>
            <a:endParaRPr lang="pt-BR"/>
          </a:p>
        </p:txBody>
      </p:sp>
    </p:spTree>
    <p:extLst>
      <p:ext uri="{BB962C8B-B14F-4D97-AF65-F5344CB8AC3E}">
        <p14:creationId xmlns:p14="http://schemas.microsoft.com/office/powerpoint/2010/main" val="1858198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9E9C4646-5F53-47C5-BDE9-1E8B323EBD55}" type="datetimeFigureOut">
              <a:rPr lang="pt-BR" smtClean="0"/>
              <a:t>19/06/2024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D4A9D504-E70C-4ACD-84F7-C981F6338F5D}" type="slidenum">
              <a:rPr lang="pt-BR" smtClean="0"/>
              <a:t>‹nº›</a:t>
            </a:fld>
            <a:endParaRPr lang="pt-BR"/>
          </a:p>
        </p:txBody>
      </p:sp>
    </p:spTree>
    <p:extLst>
      <p:ext uri="{BB962C8B-B14F-4D97-AF65-F5344CB8AC3E}">
        <p14:creationId xmlns:p14="http://schemas.microsoft.com/office/powerpoint/2010/main" val="26176585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59" y="681567"/>
            <a:ext cx="2070259" cy="10848764"/>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660083" y="681567"/>
            <a:ext cx="6090761" cy="10848764"/>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9E9C4646-5F53-47C5-BDE9-1E8B323EBD55}" type="datetimeFigureOut">
              <a:rPr lang="pt-BR" smtClean="0"/>
              <a:t>19/06/2024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D4A9D504-E70C-4ACD-84F7-C981F6338F5D}" type="slidenum">
              <a:rPr lang="pt-BR" smtClean="0"/>
              <a:t>‹nº›</a:t>
            </a:fld>
            <a:endParaRPr lang="pt-BR"/>
          </a:p>
        </p:txBody>
      </p:sp>
    </p:spTree>
    <p:extLst>
      <p:ext uri="{BB962C8B-B14F-4D97-AF65-F5344CB8AC3E}">
        <p14:creationId xmlns:p14="http://schemas.microsoft.com/office/powerpoint/2010/main" val="3806613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9E9C4646-5F53-47C5-BDE9-1E8B323EBD55}" type="datetimeFigureOut">
              <a:rPr lang="pt-BR" smtClean="0"/>
              <a:t>19/06/2024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D4A9D504-E70C-4ACD-84F7-C981F6338F5D}" type="slidenum">
              <a:rPr lang="pt-BR" smtClean="0"/>
              <a:t>‹nº›</a:t>
            </a:fld>
            <a:endParaRPr lang="pt-BR"/>
          </a:p>
        </p:txBody>
      </p:sp>
    </p:spTree>
    <p:extLst>
      <p:ext uri="{BB962C8B-B14F-4D97-AF65-F5344CB8AC3E}">
        <p14:creationId xmlns:p14="http://schemas.microsoft.com/office/powerpoint/2010/main" val="751018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55082" y="3191514"/>
            <a:ext cx="8281035" cy="5325109"/>
          </a:xfrm>
        </p:spPr>
        <p:txBody>
          <a:bodyPr anchor="b"/>
          <a:lstStyle>
            <a:lvl1pPr>
              <a:defRPr sz="6300"/>
            </a:lvl1pPr>
          </a:lstStyle>
          <a:p>
            <a:r>
              <a:rPr lang="pt-BR"/>
              <a:t>Clique para editar o título Mestre</a:t>
            </a:r>
            <a:endParaRPr lang="en-US" dirty="0"/>
          </a:p>
        </p:txBody>
      </p:sp>
      <p:sp>
        <p:nvSpPr>
          <p:cNvPr id="3" name="Text Placeholder 2"/>
          <p:cNvSpPr>
            <a:spLocks noGrp="1"/>
          </p:cNvSpPr>
          <p:nvPr>
            <p:ph type="body" idx="1"/>
          </p:nvPr>
        </p:nvSpPr>
        <p:spPr>
          <a:xfrm>
            <a:off x="655082" y="8567000"/>
            <a:ext cx="8281035" cy="2800349"/>
          </a:xfrm>
        </p:spPr>
        <p:txBody>
          <a:bodyPr/>
          <a:lstStyle>
            <a:lvl1pPr marL="0" indent="0">
              <a:buNone/>
              <a:defRPr sz="2520">
                <a:solidFill>
                  <a:schemeClr val="tx1">
                    <a:tint val="82000"/>
                  </a:schemeClr>
                </a:solidFill>
              </a:defRPr>
            </a:lvl1pPr>
            <a:lvl2pPr marL="480060" indent="0">
              <a:buNone/>
              <a:defRPr sz="2100">
                <a:solidFill>
                  <a:schemeClr val="tx1">
                    <a:tint val="82000"/>
                  </a:schemeClr>
                </a:solidFill>
              </a:defRPr>
            </a:lvl2pPr>
            <a:lvl3pPr marL="960120" indent="0">
              <a:buNone/>
              <a:defRPr sz="1890">
                <a:solidFill>
                  <a:schemeClr val="tx1">
                    <a:tint val="82000"/>
                  </a:schemeClr>
                </a:solidFill>
              </a:defRPr>
            </a:lvl3pPr>
            <a:lvl4pPr marL="1440180" indent="0">
              <a:buNone/>
              <a:defRPr sz="1680">
                <a:solidFill>
                  <a:schemeClr val="tx1">
                    <a:tint val="82000"/>
                  </a:schemeClr>
                </a:solidFill>
              </a:defRPr>
            </a:lvl4pPr>
            <a:lvl5pPr marL="1920240" indent="0">
              <a:buNone/>
              <a:defRPr sz="1680">
                <a:solidFill>
                  <a:schemeClr val="tx1">
                    <a:tint val="82000"/>
                  </a:schemeClr>
                </a:solidFill>
              </a:defRPr>
            </a:lvl5pPr>
            <a:lvl6pPr marL="2400300" indent="0">
              <a:buNone/>
              <a:defRPr sz="1680">
                <a:solidFill>
                  <a:schemeClr val="tx1">
                    <a:tint val="82000"/>
                  </a:schemeClr>
                </a:solidFill>
              </a:defRPr>
            </a:lvl6pPr>
            <a:lvl7pPr marL="2880360" indent="0">
              <a:buNone/>
              <a:defRPr sz="1680">
                <a:solidFill>
                  <a:schemeClr val="tx1">
                    <a:tint val="82000"/>
                  </a:schemeClr>
                </a:solidFill>
              </a:defRPr>
            </a:lvl7pPr>
            <a:lvl8pPr marL="3360420" indent="0">
              <a:buNone/>
              <a:defRPr sz="1680">
                <a:solidFill>
                  <a:schemeClr val="tx1">
                    <a:tint val="82000"/>
                  </a:schemeClr>
                </a:solidFill>
              </a:defRPr>
            </a:lvl8pPr>
            <a:lvl9pPr marL="3840480" indent="0">
              <a:buNone/>
              <a:defRPr sz="1680">
                <a:solidFill>
                  <a:schemeClr val="tx1">
                    <a:tint val="82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9E9C4646-5F53-47C5-BDE9-1E8B323EBD55}" type="datetimeFigureOut">
              <a:rPr lang="pt-BR" smtClean="0"/>
              <a:t>19/06/2024</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D4A9D504-E70C-4ACD-84F7-C981F6338F5D}" type="slidenum">
              <a:rPr lang="pt-BR" smtClean="0"/>
              <a:t>‹nº›</a:t>
            </a:fld>
            <a:endParaRPr lang="pt-BR"/>
          </a:p>
        </p:txBody>
      </p:sp>
    </p:spTree>
    <p:extLst>
      <p:ext uri="{BB962C8B-B14F-4D97-AF65-F5344CB8AC3E}">
        <p14:creationId xmlns:p14="http://schemas.microsoft.com/office/powerpoint/2010/main" val="366040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60083" y="3407833"/>
            <a:ext cx="4080510" cy="81224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4860608" y="3407833"/>
            <a:ext cx="4080510" cy="81224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9E9C4646-5F53-47C5-BDE9-1E8B323EBD55}" type="datetimeFigureOut">
              <a:rPr lang="pt-BR" smtClean="0"/>
              <a:t>19/06/2024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D4A9D504-E70C-4ACD-84F7-C981F6338F5D}" type="slidenum">
              <a:rPr lang="pt-BR" smtClean="0"/>
              <a:t>‹nº›</a:t>
            </a:fld>
            <a:endParaRPr lang="pt-BR"/>
          </a:p>
        </p:txBody>
      </p:sp>
    </p:spTree>
    <p:extLst>
      <p:ext uri="{BB962C8B-B14F-4D97-AF65-F5344CB8AC3E}">
        <p14:creationId xmlns:p14="http://schemas.microsoft.com/office/powerpoint/2010/main" val="543914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661333" y="681570"/>
            <a:ext cx="8281035" cy="2474384"/>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661334" y="3138171"/>
            <a:ext cx="4061757"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pt-BR"/>
              <a:t>Clique para editar os estilos de texto Mestres</a:t>
            </a:r>
          </a:p>
        </p:txBody>
      </p:sp>
      <p:sp>
        <p:nvSpPr>
          <p:cNvPr id="4" name="Content Placeholder 3"/>
          <p:cNvSpPr>
            <a:spLocks noGrp="1"/>
          </p:cNvSpPr>
          <p:nvPr>
            <p:ph sz="half" idx="2"/>
          </p:nvPr>
        </p:nvSpPr>
        <p:spPr>
          <a:xfrm>
            <a:off x="661334" y="4676140"/>
            <a:ext cx="4061757" cy="68778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4860608" y="3138171"/>
            <a:ext cx="4081761"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pt-BR"/>
              <a:t>Clique para editar os estilos de texto Mestres</a:t>
            </a:r>
          </a:p>
        </p:txBody>
      </p:sp>
      <p:sp>
        <p:nvSpPr>
          <p:cNvPr id="6" name="Content Placeholder 5"/>
          <p:cNvSpPr>
            <a:spLocks noGrp="1"/>
          </p:cNvSpPr>
          <p:nvPr>
            <p:ph sz="quarter" idx="4"/>
          </p:nvPr>
        </p:nvSpPr>
        <p:spPr>
          <a:xfrm>
            <a:off x="4860608" y="4676140"/>
            <a:ext cx="4081761" cy="68778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9E9C4646-5F53-47C5-BDE9-1E8B323EBD55}" type="datetimeFigureOut">
              <a:rPr lang="pt-BR" smtClean="0"/>
              <a:t>19/06/2024</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D4A9D504-E70C-4ACD-84F7-C981F6338F5D}" type="slidenum">
              <a:rPr lang="pt-BR" smtClean="0"/>
              <a:t>‹nº›</a:t>
            </a:fld>
            <a:endParaRPr lang="pt-BR"/>
          </a:p>
        </p:txBody>
      </p:sp>
    </p:spTree>
    <p:extLst>
      <p:ext uri="{BB962C8B-B14F-4D97-AF65-F5344CB8AC3E}">
        <p14:creationId xmlns:p14="http://schemas.microsoft.com/office/powerpoint/2010/main" val="3785341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9E9C4646-5F53-47C5-BDE9-1E8B323EBD55}" type="datetimeFigureOut">
              <a:rPr lang="pt-BR" smtClean="0"/>
              <a:t>19/06/2024</a:t>
            </a:fld>
            <a:endParaRPr lang="pt-BR"/>
          </a:p>
        </p:txBody>
      </p:sp>
      <p:sp>
        <p:nvSpPr>
          <p:cNvPr id="4" name="Footer Placeholder 3"/>
          <p:cNvSpPr>
            <a:spLocks noGrp="1"/>
          </p:cNvSpPr>
          <p:nvPr>
            <p:ph type="ftr" sz="quarter" idx="11"/>
          </p:nvPr>
        </p:nvSpPr>
        <p:spPr/>
        <p:txBody>
          <a:bodyPr/>
          <a:lstStyle/>
          <a:p>
            <a:endParaRPr lang="pt-BR"/>
          </a:p>
        </p:txBody>
      </p:sp>
      <p:sp>
        <p:nvSpPr>
          <p:cNvPr id="5" name="Slide Number Placeholder 4"/>
          <p:cNvSpPr>
            <a:spLocks noGrp="1"/>
          </p:cNvSpPr>
          <p:nvPr>
            <p:ph type="sldNum" sz="quarter" idx="12"/>
          </p:nvPr>
        </p:nvSpPr>
        <p:spPr/>
        <p:txBody>
          <a:bodyPr/>
          <a:lstStyle/>
          <a:p>
            <a:fld id="{D4A9D504-E70C-4ACD-84F7-C981F6338F5D}" type="slidenum">
              <a:rPr lang="pt-BR" smtClean="0"/>
              <a:t>‹nº›</a:t>
            </a:fld>
            <a:endParaRPr lang="pt-BR"/>
          </a:p>
        </p:txBody>
      </p:sp>
    </p:spTree>
    <p:extLst>
      <p:ext uri="{BB962C8B-B14F-4D97-AF65-F5344CB8AC3E}">
        <p14:creationId xmlns:p14="http://schemas.microsoft.com/office/powerpoint/2010/main" val="28444810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9C4646-5F53-47C5-BDE9-1E8B323EBD55}" type="datetimeFigureOut">
              <a:rPr lang="pt-BR" smtClean="0"/>
              <a:t>19/06/2024</a:t>
            </a:fld>
            <a:endParaRPr lang="pt-BR"/>
          </a:p>
        </p:txBody>
      </p:sp>
      <p:sp>
        <p:nvSpPr>
          <p:cNvPr id="3" name="Footer Placeholder 2"/>
          <p:cNvSpPr>
            <a:spLocks noGrp="1"/>
          </p:cNvSpPr>
          <p:nvPr>
            <p:ph type="ftr" sz="quarter" idx="11"/>
          </p:nvPr>
        </p:nvSpPr>
        <p:spPr/>
        <p:txBody>
          <a:bodyPr/>
          <a:lstStyle/>
          <a:p>
            <a:endParaRPr lang="pt-BR"/>
          </a:p>
        </p:txBody>
      </p:sp>
      <p:sp>
        <p:nvSpPr>
          <p:cNvPr id="4" name="Slide Number Placeholder 3"/>
          <p:cNvSpPr>
            <a:spLocks noGrp="1"/>
          </p:cNvSpPr>
          <p:nvPr>
            <p:ph type="sldNum" sz="quarter" idx="12"/>
          </p:nvPr>
        </p:nvSpPr>
        <p:spPr/>
        <p:txBody>
          <a:bodyPr/>
          <a:lstStyle/>
          <a:p>
            <a:fld id="{D4A9D504-E70C-4ACD-84F7-C981F6338F5D}" type="slidenum">
              <a:rPr lang="pt-BR" smtClean="0"/>
              <a:t>‹nº›</a:t>
            </a:fld>
            <a:endParaRPr lang="pt-BR"/>
          </a:p>
        </p:txBody>
      </p:sp>
    </p:spTree>
    <p:extLst>
      <p:ext uri="{BB962C8B-B14F-4D97-AF65-F5344CB8AC3E}">
        <p14:creationId xmlns:p14="http://schemas.microsoft.com/office/powerpoint/2010/main" val="16217011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pt-BR"/>
              <a:t>Clique para editar o título Mestre</a:t>
            </a:r>
            <a:endParaRPr lang="en-US" dirty="0"/>
          </a:p>
        </p:txBody>
      </p:sp>
      <p:sp>
        <p:nvSpPr>
          <p:cNvPr id="3" name="Content Placeholder 2"/>
          <p:cNvSpPr>
            <a:spLocks noGrp="1"/>
          </p:cNvSpPr>
          <p:nvPr>
            <p:ph idx="1"/>
          </p:nvPr>
        </p:nvSpPr>
        <p:spPr>
          <a:xfrm>
            <a:off x="4081760" y="1843196"/>
            <a:ext cx="4860608" cy="9097433"/>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9E9C4646-5F53-47C5-BDE9-1E8B323EBD55}" type="datetimeFigureOut">
              <a:rPr lang="pt-BR" smtClean="0"/>
              <a:t>19/06/2024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D4A9D504-E70C-4ACD-84F7-C981F6338F5D}" type="slidenum">
              <a:rPr lang="pt-BR" smtClean="0"/>
              <a:t>‹nº›</a:t>
            </a:fld>
            <a:endParaRPr lang="pt-BR"/>
          </a:p>
        </p:txBody>
      </p:sp>
    </p:spTree>
    <p:extLst>
      <p:ext uri="{BB962C8B-B14F-4D97-AF65-F5344CB8AC3E}">
        <p14:creationId xmlns:p14="http://schemas.microsoft.com/office/powerpoint/2010/main" val="1546265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4081760" y="1843196"/>
            <a:ext cx="4860608" cy="9097433"/>
          </a:xfrm>
        </p:spPr>
        <p:txBody>
          <a:bodyPr anchor="t"/>
          <a:lstStyle>
            <a:lvl1pPr marL="0" indent="0">
              <a:buNone/>
              <a:defRPr sz="3360"/>
            </a:lvl1pPr>
            <a:lvl2pPr marL="480060" indent="0">
              <a:buNone/>
              <a:defRPr sz="2940"/>
            </a:lvl2pPr>
            <a:lvl3pPr marL="960120" indent="0">
              <a:buNone/>
              <a:defRPr sz="2520"/>
            </a:lvl3pPr>
            <a:lvl4pPr marL="1440180" indent="0">
              <a:buNone/>
              <a:defRPr sz="2100"/>
            </a:lvl4pPr>
            <a:lvl5pPr marL="1920240" indent="0">
              <a:buNone/>
              <a:defRPr sz="2100"/>
            </a:lvl5pPr>
            <a:lvl6pPr marL="2400300" indent="0">
              <a:buNone/>
              <a:defRPr sz="2100"/>
            </a:lvl6pPr>
            <a:lvl7pPr marL="2880360" indent="0">
              <a:buNone/>
              <a:defRPr sz="2100"/>
            </a:lvl7pPr>
            <a:lvl8pPr marL="3360420" indent="0">
              <a:buNone/>
              <a:defRPr sz="2100"/>
            </a:lvl8pPr>
            <a:lvl9pPr marL="3840480" indent="0">
              <a:buNone/>
              <a:defRPr sz="2100"/>
            </a:lvl9pPr>
          </a:lstStyle>
          <a:p>
            <a:r>
              <a:rPr lang="pt-BR"/>
              <a:t>Clique no ícone para adicionar uma imagem</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9E9C4646-5F53-47C5-BDE9-1E8B323EBD55}" type="datetimeFigureOut">
              <a:rPr lang="pt-BR" smtClean="0"/>
              <a:t>19/06/2024</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D4A9D504-E70C-4ACD-84F7-C981F6338F5D}" type="slidenum">
              <a:rPr lang="pt-BR" smtClean="0"/>
              <a:t>‹nº›</a:t>
            </a:fld>
            <a:endParaRPr lang="pt-BR"/>
          </a:p>
        </p:txBody>
      </p:sp>
    </p:spTree>
    <p:extLst>
      <p:ext uri="{BB962C8B-B14F-4D97-AF65-F5344CB8AC3E}">
        <p14:creationId xmlns:p14="http://schemas.microsoft.com/office/powerpoint/2010/main" val="29776664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083" y="681570"/>
            <a:ext cx="8281035" cy="2474384"/>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660083" y="3407833"/>
            <a:ext cx="8281035" cy="812249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660083" y="11865189"/>
            <a:ext cx="2160270" cy="681567"/>
          </a:xfrm>
          <a:prstGeom prst="rect">
            <a:avLst/>
          </a:prstGeom>
        </p:spPr>
        <p:txBody>
          <a:bodyPr vert="horz" lIns="91440" tIns="45720" rIns="91440" bIns="45720" rtlCol="0" anchor="ctr"/>
          <a:lstStyle>
            <a:lvl1pPr algn="l">
              <a:defRPr sz="1260">
                <a:solidFill>
                  <a:schemeClr val="tx1">
                    <a:tint val="82000"/>
                  </a:schemeClr>
                </a:solidFill>
              </a:defRPr>
            </a:lvl1pPr>
          </a:lstStyle>
          <a:p>
            <a:fld id="{9E9C4646-5F53-47C5-BDE9-1E8B323EBD55}" type="datetimeFigureOut">
              <a:rPr lang="pt-BR" smtClean="0"/>
              <a:t>19/06/2024</a:t>
            </a:fld>
            <a:endParaRPr lang="pt-BR"/>
          </a:p>
        </p:txBody>
      </p:sp>
      <p:sp>
        <p:nvSpPr>
          <p:cNvPr id="5" name="Footer Placeholder 4"/>
          <p:cNvSpPr>
            <a:spLocks noGrp="1"/>
          </p:cNvSpPr>
          <p:nvPr>
            <p:ph type="ftr" sz="quarter" idx="3"/>
          </p:nvPr>
        </p:nvSpPr>
        <p:spPr>
          <a:xfrm>
            <a:off x="3180398" y="11865189"/>
            <a:ext cx="3240405" cy="681567"/>
          </a:xfrm>
          <a:prstGeom prst="rect">
            <a:avLst/>
          </a:prstGeom>
        </p:spPr>
        <p:txBody>
          <a:bodyPr vert="horz" lIns="91440" tIns="45720" rIns="91440" bIns="45720" rtlCol="0" anchor="ctr"/>
          <a:lstStyle>
            <a:lvl1pPr algn="ctr">
              <a:defRPr sz="1260">
                <a:solidFill>
                  <a:schemeClr val="tx1">
                    <a:tint val="82000"/>
                  </a:schemeClr>
                </a:solidFill>
              </a:defRPr>
            </a:lvl1pPr>
          </a:lstStyle>
          <a:p>
            <a:endParaRPr lang="pt-BR"/>
          </a:p>
        </p:txBody>
      </p:sp>
      <p:sp>
        <p:nvSpPr>
          <p:cNvPr id="6" name="Slide Number Placeholder 5"/>
          <p:cNvSpPr>
            <a:spLocks noGrp="1"/>
          </p:cNvSpPr>
          <p:nvPr>
            <p:ph type="sldNum" sz="quarter" idx="4"/>
          </p:nvPr>
        </p:nvSpPr>
        <p:spPr>
          <a:xfrm>
            <a:off x="6780848" y="11865189"/>
            <a:ext cx="2160270" cy="681567"/>
          </a:xfrm>
          <a:prstGeom prst="rect">
            <a:avLst/>
          </a:prstGeom>
        </p:spPr>
        <p:txBody>
          <a:bodyPr vert="horz" lIns="91440" tIns="45720" rIns="91440" bIns="45720" rtlCol="0" anchor="ctr"/>
          <a:lstStyle>
            <a:lvl1pPr algn="r">
              <a:defRPr sz="1260">
                <a:solidFill>
                  <a:schemeClr val="tx1">
                    <a:tint val="82000"/>
                  </a:schemeClr>
                </a:solidFill>
              </a:defRPr>
            </a:lvl1pPr>
          </a:lstStyle>
          <a:p>
            <a:fld id="{D4A9D504-E70C-4ACD-84F7-C981F6338F5D}" type="slidenum">
              <a:rPr lang="pt-BR" smtClean="0"/>
              <a:t>‹nº›</a:t>
            </a:fld>
            <a:endParaRPr lang="pt-BR"/>
          </a:p>
        </p:txBody>
      </p:sp>
    </p:spTree>
    <p:extLst>
      <p:ext uri="{BB962C8B-B14F-4D97-AF65-F5344CB8AC3E}">
        <p14:creationId xmlns:p14="http://schemas.microsoft.com/office/powerpoint/2010/main" val="32599236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linkedin.com/in/leanderson-dias-de-lima/" TargetMode="External"/><Relationship Id="rId5" Type="http://schemas.microsoft.com/office/2007/relationships/hdphoto" Target="../media/hdphoto1.wdp"/><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shre.ink/DZzl" TargetMode="External"/><Relationship Id="rId2" Type="http://schemas.openxmlformats.org/officeDocument/2006/relationships/image" Target="../media/image8.jpg"/><Relationship Id="rId1" Type="http://schemas.openxmlformats.org/officeDocument/2006/relationships/slideLayout" Target="../slideLayouts/slideLayout1.xml"/><Relationship Id="rId6" Type="http://schemas.openxmlformats.org/officeDocument/2006/relationships/hyperlink" Target="https://shre.ink/DZzd" TargetMode="External"/><Relationship Id="rId5" Type="http://schemas.openxmlformats.org/officeDocument/2006/relationships/hyperlink" Target="https://shre.ink/DZzp" TargetMode="External"/><Relationship Id="rId4" Type="http://schemas.openxmlformats.org/officeDocument/2006/relationships/hyperlink" Target="https://shre.ink/DZz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EB457931-F559-D32B-8BA5-FE4D2BEB92EC}"/>
              </a:ext>
            </a:extLst>
          </p:cNvPr>
          <p:cNvSpPr>
            <a:spLocks noChangeAspect="1" noChangeArrowheads="1"/>
          </p:cNvSpPr>
          <p:nvPr/>
        </p:nvSpPr>
        <p:spPr bwMode="auto">
          <a:xfrm>
            <a:off x="3054096" y="4654296"/>
            <a:ext cx="1898904" cy="189890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7" name="AutoShape 4">
            <a:extLst>
              <a:ext uri="{FF2B5EF4-FFF2-40B4-BE49-F238E27FC236}">
                <a16:creationId xmlns:a16="http://schemas.microsoft.com/office/drawing/2014/main" id="{ED5B4041-3A65-0B8B-3469-E5DBE10FA5F1}"/>
              </a:ext>
            </a:extLst>
          </p:cNvPr>
          <p:cNvSpPr>
            <a:spLocks noChangeAspect="1" noChangeArrowheads="1"/>
          </p:cNvSpPr>
          <p:nvPr/>
        </p:nvSpPr>
        <p:spPr bwMode="auto">
          <a:xfrm>
            <a:off x="4648200" y="6248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29" name="Retângulo 28">
            <a:extLst>
              <a:ext uri="{FF2B5EF4-FFF2-40B4-BE49-F238E27FC236}">
                <a16:creationId xmlns:a16="http://schemas.microsoft.com/office/drawing/2014/main" id="{14179219-8D9C-E186-C04F-F9E83C3880F1}"/>
              </a:ext>
            </a:extLst>
          </p:cNvPr>
          <p:cNvSpPr/>
          <p:nvPr/>
        </p:nvSpPr>
        <p:spPr>
          <a:xfrm>
            <a:off x="0" y="0"/>
            <a:ext cx="9601200" cy="12801600"/>
          </a:xfrm>
          <a:prstGeom prst="rect">
            <a:avLst/>
          </a:prstGeom>
          <a:solidFill>
            <a:srgbClr val="71A7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31" name="Imagem 30">
            <a:extLst>
              <a:ext uri="{FF2B5EF4-FFF2-40B4-BE49-F238E27FC236}">
                <a16:creationId xmlns:a16="http://schemas.microsoft.com/office/drawing/2014/main" id="{FC199A40-3FA8-B909-B051-D7AE31708D34}"/>
              </a:ext>
            </a:extLst>
          </p:cNvPr>
          <p:cNvPicPr>
            <a:picLocks noChangeAspect="1"/>
          </p:cNvPicPr>
          <p:nvPr/>
        </p:nvPicPr>
        <p:blipFill>
          <a:blip r:embed="rId3"/>
          <a:stretch>
            <a:fillRect/>
          </a:stretch>
        </p:blipFill>
        <p:spPr>
          <a:xfrm>
            <a:off x="0" y="1755650"/>
            <a:ext cx="9601200" cy="9595100"/>
          </a:xfrm>
          <a:prstGeom prst="rect">
            <a:avLst/>
          </a:prstGeom>
        </p:spPr>
      </p:pic>
      <p:pic>
        <p:nvPicPr>
          <p:cNvPr id="1038" name="Picture 14" descr="Investimento logo symbol technology with ascending graph">
            <a:extLst>
              <a:ext uri="{FF2B5EF4-FFF2-40B4-BE49-F238E27FC236}">
                <a16:creationId xmlns:a16="http://schemas.microsoft.com/office/drawing/2014/main" id="{9BFAB0A1-003F-443A-3248-189A2C029D81}"/>
              </a:ext>
            </a:extLst>
          </p:cNvPr>
          <p:cNvPicPr>
            <a:picLocks noChangeAspect="1" noChangeArrowheads="1"/>
          </p:cNvPicPr>
          <p:nvPr/>
        </p:nvPicPr>
        <p:blipFill>
          <a:blip r:embed="rId4">
            <a:duotone>
              <a:prstClr val="black"/>
              <a:srgbClr val="71A7B1">
                <a:tint val="45000"/>
                <a:satMod val="400000"/>
              </a:srgbClr>
            </a:duotone>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134826" y="366345"/>
            <a:ext cx="1572768" cy="1572768"/>
          </a:xfrm>
          <a:prstGeom prst="ellipse">
            <a:avLst/>
          </a:prstGeom>
          <a:ln w="63500" cap="rnd">
            <a:noFill/>
          </a:ln>
          <a:effectLst>
            <a:outerShdw blurRad="50800" dist="38100" dir="8100000" algn="tr" rotWithShape="0">
              <a:prstClr val="black">
                <a:alpha val="40000"/>
              </a:prst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32" name="CaixaDeTexto 31">
            <a:extLst>
              <a:ext uri="{FF2B5EF4-FFF2-40B4-BE49-F238E27FC236}">
                <a16:creationId xmlns:a16="http://schemas.microsoft.com/office/drawing/2014/main" id="{1A408B38-BD4A-C6FF-8A7A-EAE3E457F794}"/>
              </a:ext>
            </a:extLst>
          </p:cNvPr>
          <p:cNvSpPr txBox="1"/>
          <p:nvPr/>
        </p:nvSpPr>
        <p:spPr>
          <a:xfrm>
            <a:off x="1662652" y="366345"/>
            <a:ext cx="7808976" cy="584775"/>
          </a:xfrm>
          <a:prstGeom prst="rect">
            <a:avLst/>
          </a:prstGeom>
          <a:noFill/>
        </p:spPr>
        <p:txBody>
          <a:bodyPr wrap="square" rtlCol="0">
            <a:spAutoFit/>
          </a:bodyPr>
          <a:lstStyle/>
          <a:p>
            <a:pPr algn="ctr"/>
            <a:r>
              <a:rPr lang="pt-BR" sz="3200" dirty="0">
                <a:solidFill>
                  <a:schemeClr val="bg1"/>
                </a:solidFill>
                <a:latin typeface="ADLaM Display" panose="020F0502020204030204" pitchFamily="2" charset="0"/>
                <a:ea typeface="ADLaM Display" panose="020F0502020204030204" pitchFamily="2" charset="0"/>
                <a:cs typeface="ADLaM Display" panose="020F0502020204030204" pitchFamily="2" charset="0"/>
              </a:rPr>
              <a:t>Investindo como um programador:</a:t>
            </a:r>
          </a:p>
        </p:txBody>
      </p:sp>
      <p:sp>
        <p:nvSpPr>
          <p:cNvPr id="3" name="Retângulo 2">
            <a:extLst>
              <a:ext uri="{FF2B5EF4-FFF2-40B4-BE49-F238E27FC236}">
                <a16:creationId xmlns:a16="http://schemas.microsoft.com/office/drawing/2014/main" id="{185C24E6-2481-BF57-4F4F-ED2A660DE77A}"/>
              </a:ext>
            </a:extLst>
          </p:cNvPr>
          <p:cNvSpPr/>
          <p:nvPr/>
        </p:nvSpPr>
        <p:spPr>
          <a:xfrm>
            <a:off x="2042809" y="1060997"/>
            <a:ext cx="7120646" cy="694653"/>
          </a:xfrm>
          <a:prstGeom prst="rect">
            <a:avLst/>
          </a:prstGeom>
          <a:solidFill>
            <a:srgbClr val="70A4AF"/>
          </a:solidFill>
          <a:ln w="57150">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 name="CaixaDeTexto 1">
            <a:extLst>
              <a:ext uri="{FF2B5EF4-FFF2-40B4-BE49-F238E27FC236}">
                <a16:creationId xmlns:a16="http://schemas.microsoft.com/office/drawing/2014/main" id="{F48FBFF3-17BA-8634-79EE-7B8C931049A6}"/>
              </a:ext>
            </a:extLst>
          </p:cNvPr>
          <p:cNvSpPr txBox="1"/>
          <p:nvPr/>
        </p:nvSpPr>
        <p:spPr>
          <a:xfrm>
            <a:off x="1842420" y="1071408"/>
            <a:ext cx="7548857" cy="646331"/>
          </a:xfrm>
          <a:prstGeom prst="rect">
            <a:avLst/>
          </a:prstGeom>
          <a:noFill/>
        </p:spPr>
        <p:txBody>
          <a:bodyPr wrap="square" rtlCol="0">
            <a:spAutoFit/>
          </a:bodyPr>
          <a:lstStyle/>
          <a:p>
            <a:pPr algn="ctr"/>
            <a:r>
              <a:rPr lang="pt-BR" sz="3600" dirty="0">
                <a:solidFill>
                  <a:schemeClr val="bg1"/>
                </a:solidFill>
                <a:latin typeface="ADLaM Display" panose="020F0502020204030204" pitchFamily="2" charset="0"/>
                <a:ea typeface="ADLaM Display" panose="020F0502020204030204" pitchFamily="2" charset="0"/>
                <a:cs typeface="ADLaM Display" panose="020F0502020204030204" pitchFamily="2" charset="0"/>
              </a:rPr>
              <a:t>ESTRATÉGIAS PARA O FUTURO</a:t>
            </a:r>
          </a:p>
        </p:txBody>
      </p:sp>
      <p:sp>
        <p:nvSpPr>
          <p:cNvPr id="5" name="CaixaDeTexto 4">
            <a:extLst>
              <a:ext uri="{FF2B5EF4-FFF2-40B4-BE49-F238E27FC236}">
                <a16:creationId xmlns:a16="http://schemas.microsoft.com/office/drawing/2014/main" id="{8CE70916-D070-DA6F-4BCC-4066C65EAC0A}"/>
              </a:ext>
            </a:extLst>
          </p:cNvPr>
          <p:cNvSpPr txBox="1"/>
          <p:nvPr/>
        </p:nvSpPr>
        <p:spPr>
          <a:xfrm>
            <a:off x="1216119" y="11730192"/>
            <a:ext cx="7473761" cy="646331"/>
          </a:xfrm>
          <a:prstGeom prst="rect">
            <a:avLst/>
          </a:prstGeom>
          <a:noFill/>
        </p:spPr>
        <p:txBody>
          <a:bodyPr wrap="square" rtlCol="0">
            <a:spAutoFit/>
          </a:bodyPr>
          <a:lstStyle/>
          <a:p>
            <a:pPr algn="ctr"/>
            <a:r>
              <a:rPr lang="pt-BR" sz="3600" dirty="0">
                <a:latin typeface="ADLaM Display" panose="020F0502020204030204" pitchFamily="2" charset="0"/>
                <a:ea typeface="ADLaM Display" panose="020F0502020204030204" pitchFamily="2" charset="0"/>
                <a:cs typeface="ADLaM Display" panose="020F0502020204030204" pitchFamily="2" charset="0"/>
              </a:rPr>
              <a:t>Leanderson Lima</a:t>
            </a:r>
          </a:p>
        </p:txBody>
      </p:sp>
      <p:sp>
        <p:nvSpPr>
          <p:cNvPr id="6" name="Retângulo 5">
            <a:hlinkClick r:id="rId6"/>
            <a:extLst>
              <a:ext uri="{FF2B5EF4-FFF2-40B4-BE49-F238E27FC236}">
                <a16:creationId xmlns:a16="http://schemas.microsoft.com/office/drawing/2014/main" id="{D6E4E849-990F-BB72-9418-FE1E9AB9DAC5}"/>
              </a:ext>
            </a:extLst>
          </p:cNvPr>
          <p:cNvSpPr/>
          <p:nvPr/>
        </p:nvSpPr>
        <p:spPr>
          <a:xfrm>
            <a:off x="3054096" y="11681870"/>
            <a:ext cx="3871998" cy="694653"/>
          </a:xfrm>
          <a:prstGeom prst="rect">
            <a:avLst/>
          </a:prstGeom>
          <a:noFill/>
          <a:ln w="57150">
            <a:solidFill>
              <a:schemeClr val="tx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1589586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EB457931-F559-D32B-8BA5-FE4D2BEB92EC}"/>
              </a:ext>
            </a:extLst>
          </p:cNvPr>
          <p:cNvSpPr>
            <a:spLocks noChangeAspect="1" noChangeArrowheads="1"/>
          </p:cNvSpPr>
          <p:nvPr/>
        </p:nvSpPr>
        <p:spPr bwMode="auto">
          <a:xfrm>
            <a:off x="3054096" y="4654296"/>
            <a:ext cx="1898904" cy="189890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7" name="AutoShape 4">
            <a:extLst>
              <a:ext uri="{FF2B5EF4-FFF2-40B4-BE49-F238E27FC236}">
                <a16:creationId xmlns:a16="http://schemas.microsoft.com/office/drawing/2014/main" id="{ED5B4041-3A65-0B8B-3469-E5DBE10FA5F1}"/>
              </a:ext>
            </a:extLst>
          </p:cNvPr>
          <p:cNvSpPr>
            <a:spLocks noChangeAspect="1" noChangeArrowheads="1"/>
          </p:cNvSpPr>
          <p:nvPr/>
        </p:nvSpPr>
        <p:spPr bwMode="auto">
          <a:xfrm>
            <a:off x="4648200" y="6248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29" name="Retângulo 28">
            <a:extLst>
              <a:ext uri="{FF2B5EF4-FFF2-40B4-BE49-F238E27FC236}">
                <a16:creationId xmlns:a16="http://schemas.microsoft.com/office/drawing/2014/main" id="{14179219-8D9C-E186-C04F-F9E83C3880F1}"/>
              </a:ext>
            </a:extLst>
          </p:cNvPr>
          <p:cNvSpPr/>
          <p:nvPr/>
        </p:nvSpPr>
        <p:spPr>
          <a:xfrm>
            <a:off x="0" y="0"/>
            <a:ext cx="9601200" cy="12801600"/>
          </a:xfrm>
          <a:prstGeom prst="rect">
            <a:avLst/>
          </a:prstGeom>
          <a:solidFill>
            <a:srgbClr val="71A7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3" name="Imagem 2" descr="Mulher de óculos escuros&#10;&#10;Descrição gerada automaticamente com confiança baixa">
            <a:extLst>
              <a:ext uri="{FF2B5EF4-FFF2-40B4-BE49-F238E27FC236}">
                <a16:creationId xmlns:a16="http://schemas.microsoft.com/office/drawing/2014/main" id="{37E3F0D5-2E47-1C14-998F-59D262EBFB1E}"/>
              </a:ext>
            </a:extLst>
          </p:cNvPr>
          <p:cNvPicPr>
            <a:picLocks noChangeAspect="1"/>
          </p:cNvPicPr>
          <p:nvPr/>
        </p:nvPicPr>
        <p:blipFill>
          <a:blip r:embed="rId2"/>
          <a:stretch>
            <a:fillRect/>
          </a:stretch>
        </p:blipFill>
        <p:spPr>
          <a:xfrm>
            <a:off x="1374648" y="5603748"/>
            <a:ext cx="6547104" cy="6547104"/>
          </a:xfrm>
          <a:prstGeom prst="roundRect">
            <a:avLst>
              <a:gd name="adj" fmla="val 4167"/>
            </a:avLst>
          </a:prstGeom>
          <a:solidFill>
            <a:srgbClr val="FFFFFF"/>
          </a:solidFill>
          <a:ln w="76200" cap="sq">
            <a:solidFill>
              <a:schemeClr val="bg1"/>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9" name="Retângulo 8">
            <a:extLst>
              <a:ext uri="{FF2B5EF4-FFF2-40B4-BE49-F238E27FC236}">
                <a16:creationId xmlns:a16="http://schemas.microsoft.com/office/drawing/2014/main" id="{B59AD673-E0AB-9020-8AE4-F50EB1EC26DE}"/>
              </a:ext>
            </a:extLst>
          </p:cNvPr>
          <p:cNvSpPr/>
          <p:nvPr/>
        </p:nvSpPr>
        <p:spPr>
          <a:xfrm>
            <a:off x="1087877" y="167478"/>
            <a:ext cx="7120646" cy="694653"/>
          </a:xfrm>
          <a:prstGeom prst="rect">
            <a:avLst/>
          </a:prstGeom>
          <a:solidFill>
            <a:srgbClr val="70A4AF"/>
          </a:solidFill>
          <a:ln w="57150">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CaixaDeTexto 5">
            <a:extLst>
              <a:ext uri="{FF2B5EF4-FFF2-40B4-BE49-F238E27FC236}">
                <a16:creationId xmlns:a16="http://schemas.microsoft.com/office/drawing/2014/main" id="{125DEC9E-614B-50CB-D622-CBA13C181F2C}"/>
              </a:ext>
            </a:extLst>
          </p:cNvPr>
          <p:cNvSpPr txBox="1"/>
          <p:nvPr/>
        </p:nvSpPr>
        <p:spPr>
          <a:xfrm>
            <a:off x="743712" y="277356"/>
            <a:ext cx="7808976" cy="584775"/>
          </a:xfrm>
          <a:prstGeom prst="rect">
            <a:avLst/>
          </a:prstGeom>
          <a:noFill/>
        </p:spPr>
        <p:txBody>
          <a:bodyPr wrap="square" rtlCol="0">
            <a:spAutoFit/>
          </a:bodyPr>
          <a:lstStyle/>
          <a:p>
            <a:pPr algn="ctr"/>
            <a:r>
              <a:rPr lang="pt-BR" sz="3200" dirty="0">
                <a:solidFill>
                  <a:schemeClr val="bg1"/>
                </a:solidFill>
                <a:latin typeface="ADLaM Display" panose="020F0502020204030204" pitchFamily="2" charset="0"/>
                <a:ea typeface="ADLaM Display" panose="020F0502020204030204" pitchFamily="2" charset="0"/>
                <a:cs typeface="ADLaM Display" panose="020F0502020204030204" pitchFamily="2" charset="0"/>
              </a:rPr>
              <a:t>1. Reserva de Emergência</a:t>
            </a:r>
          </a:p>
        </p:txBody>
      </p:sp>
      <p:sp>
        <p:nvSpPr>
          <p:cNvPr id="10" name="CaixaDeTexto 9">
            <a:extLst>
              <a:ext uri="{FF2B5EF4-FFF2-40B4-BE49-F238E27FC236}">
                <a16:creationId xmlns:a16="http://schemas.microsoft.com/office/drawing/2014/main" id="{CA36BA7D-17D9-704C-D546-8F990A9D9E24}"/>
              </a:ext>
            </a:extLst>
          </p:cNvPr>
          <p:cNvSpPr txBox="1"/>
          <p:nvPr/>
        </p:nvSpPr>
        <p:spPr>
          <a:xfrm>
            <a:off x="144624" y="1139487"/>
            <a:ext cx="9311951" cy="4493538"/>
          </a:xfrm>
          <a:prstGeom prst="rect">
            <a:avLst/>
          </a:prstGeom>
          <a:noFill/>
        </p:spPr>
        <p:txBody>
          <a:bodyPr wrap="square" rtlCol="0">
            <a:spAutoFit/>
          </a:bodyPr>
          <a:lstStyle/>
          <a:p>
            <a:pPr algn="just"/>
            <a:r>
              <a:rPr lang="pt-BR" sz="2600" dirty="0">
                <a:solidFill>
                  <a:schemeClr val="bg1"/>
                </a:solidFill>
              </a:rPr>
              <a:t>	</a:t>
            </a:r>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Para dar esse passo, você deve ter claro qual é seu custo mensal, qual é a soma de todas as suas despesas mensais. </a:t>
            </a:r>
          </a:p>
          <a:p>
            <a:pPr algn="just"/>
            <a:endPar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Esse valor multiplicado por </a:t>
            </a:r>
            <a:r>
              <a:rPr lang="pt-BR" sz="2600" u="sng"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6 meses a 1 ano </a:t>
            </a:r>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é o suficiente para ter como reserva. Recomenda-se que esse valor não deva ficar na mesma conta corrente que usa diariamente, melhor separar esse valor em uma Conta Poupança, ou um CDB de liquidez diária... Onde quer que coloque, deve ter um acesso fácil e com rápido resgate para o caso de alguma eventualidade</a:t>
            </a:r>
            <a:r>
              <a:rPr lang="pt-BR" sz="2600" dirty="0">
                <a:solidFill>
                  <a:schemeClr val="bg1"/>
                </a:solidFill>
              </a:rPr>
              <a:t>.</a:t>
            </a:r>
          </a:p>
        </p:txBody>
      </p:sp>
      <p:sp>
        <p:nvSpPr>
          <p:cNvPr id="11" name="Seta: para Baixo 10">
            <a:extLst>
              <a:ext uri="{FF2B5EF4-FFF2-40B4-BE49-F238E27FC236}">
                <a16:creationId xmlns:a16="http://schemas.microsoft.com/office/drawing/2014/main" id="{DBB73D2A-B3B6-1F54-459A-8047A04A15DD}"/>
              </a:ext>
            </a:extLst>
          </p:cNvPr>
          <p:cNvSpPr/>
          <p:nvPr/>
        </p:nvSpPr>
        <p:spPr>
          <a:xfrm rot="2675128">
            <a:off x="7555516" y="2017855"/>
            <a:ext cx="405837" cy="877060"/>
          </a:xfrm>
          <a:prstGeom prst="downArrow">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790315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EB457931-F559-D32B-8BA5-FE4D2BEB92EC}"/>
              </a:ext>
            </a:extLst>
          </p:cNvPr>
          <p:cNvSpPr>
            <a:spLocks noChangeAspect="1" noChangeArrowheads="1"/>
          </p:cNvSpPr>
          <p:nvPr/>
        </p:nvSpPr>
        <p:spPr bwMode="auto">
          <a:xfrm>
            <a:off x="3054096" y="4654296"/>
            <a:ext cx="1898904" cy="189890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7" name="AutoShape 4">
            <a:extLst>
              <a:ext uri="{FF2B5EF4-FFF2-40B4-BE49-F238E27FC236}">
                <a16:creationId xmlns:a16="http://schemas.microsoft.com/office/drawing/2014/main" id="{ED5B4041-3A65-0B8B-3469-E5DBE10FA5F1}"/>
              </a:ext>
            </a:extLst>
          </p:cNvPr>
          <p:cNvSpPr>
            <a:spLocks noChangeAspect="1" noChangeArrowheads="1"/>
          </p:cNvSpPr>
          <p:nvPr/>
        </p:nvSpPr>
        <p:spPr bwMode="auto">
          <a:xfrm>
            <a:off x="4648200" y="6248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29" name="Retângulo 28">
            <a:extLst>
              <a:ext uri="{FF2B5EF4-FFF2-40B4-BE49-F238E27FC236}">
                <a16:creationId xmlns:a16="http://schemas.microsoft.com/office/drawing/2014/main" id="{14179219-8D9C-E186-C04F-F9E83C3880F1}"/>
              </a:ext>
            </a:extLst>
          </p:cNvPr>
          <p:cNvSpPr/>
          <p:nvPr/>
        </p:nvSpPr>
        <p:spPr>
          <a:xfrm>
            <a:off x="0" y="0"/>
            <a:ext cx="9601200" cy="12801600"/>
          </a:xfrm>
          <a:prstGeom prst="rect">
            <a:avLst/>
          </a:prstGeom>
          <a:solidFill>
            <a:srgbClr val="71A7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pic>
        <p:nvPicPr>
          <p:cNvPr id="10" name="Imagem 9" descr="Grupo de pessoas em pé posando para foto">
            <a:extLst>
              <a:ext uri="{FF2B5EF4-FFF2-40B4-BE49-F238E27FC236}">
                <a16:creationId xmlns:a16="http://schemas.microsoft.com/office/drawing/2014/main" id="{35861A25-60F8-6534-EAD9-3093219A1275}"/>
              </a:ext>
            </a:extLst>
          </p:cNvPr>
          <p:cNvPicPr>
            <a:picLocks noChangeAspect="1"/>
          </p:cNvPicPr>
          <p:nvPr/>
        </p:nvPicPr>
        <p:blipFill>
          <a:blip r:embed="rId2"/>
          <a:stretch>
            <a:fillRect/>
          </a:stretch>
        </p:blipFill>
        <p:spPr>
          <a:xfrm>
            <a:off x="1374648" y="5603748"/>
            <a:ext cx="6547104" cy="6547104"/>
          </a:xfrm>
          <a:prstGeom prst="roundRect">
            <a:avLst>
              <a:gd name="adj" fmla="val 4167"/>
            </a:avLst>
          </a:prstGeom>
          <a:solidFill>
            <a:srgbClr val="FFFFFF"/>
          </a:solidFill>
          <a:ln w="76200" cap="sq">
            <a:solidFill>
              <a:schemeClr val="bg1"/>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9" name="Retângulo 8">
            <a:extLst>
              <a:ext uri="{FF2B5EF4-FFF2-40B4-BE49-F238E27FC236}">
                <a16:creationId xmlns:a16="http://schemas.microsoft.com/office/drawing/2014/main" id="{B59AD673-E0AB-9020-8AE4-F50EB1EC26DE}"/>
              </a:ext>
            </a:extLst>
          </p:cNvPr>
          <p:cNvSpPr/>
          <p:nvPr/>
        </p:nvSpPr>
        <p:spPr>
          <a:xfrm>
            <a:off x="1087877" y="167478"/>
            <a:ext cx="7120646" cy="694653"/>
          </a:xfrm>
          <a:prstGeom prst="rect">
            <a:avLst/>
          </a:prstGeom>
          <a:solidFill>
            <a:srgbClr val="70A4AF"/>
          </a:solidFill>
          <a:ln w="57150">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CaixaDeTexto 5">
            <a:extLst>
              <a:ext uri="{FF2B5EF4-FFF2-40B4-BE49-F238E27FC236}">
                <a16:creationId xmlns:a16="http://schemas.microsoft.com/office/drawing/2014/main" id="{125DEC9E-614B-50CB-D622-CBA13C181F2C}"/>
              </a:ext>
            </a:extLst>
          </p:cNvPr>
          <p:cNvSpPr txBox="1"/>
          <p:nvPr/>
        </p:nvSpPr>
        <p:spPr>
          <a:xfrm>
            <a:off x="743712" y="277356"/>
            <a:ext cx="7808976" cy="584775"/>
          </a:xfrm>
          <a:prstGeom prst="rect">
            <a:avLst/>
          </a:prstGeom>
          <a:noFill/>
        </p:spPr>
        <p:txBody>
          <a:bodyPr wrap="square" rtlCol="0">
            <a:spAutoFit/>
          </a:bodyPr>
          <a:lstStyle/>
          <a:p>
            <a:pPr algn="ctr"/>
            <a:r>
              <a:rPr lang="pt-BR" sz="3200" dirty="0">
                <a:solidFill>
                  <a:schemeClr val="bg1"/>
                </a:solidFill>
                <a:latin typeface="ADLaM Display" panose="020F0502020204030204" pitchFamily="2" charset="0"/>
                <a:ea typeface="ADLaM Display" panose="020F0502020204030204" pitchFamily="2" charset="0"/>
                <a:cs typeface="ADLaM Display" panose="020F0502020204030204" pitchFamily="2" charset="0"/>
              </a:rPr>
              <a:t>2. Tesouro Direto</a:t>
            </a:r>
          </a:p>
        </p:txBody>
      </p:sp>
      <p:sp>
        <p:nvSpPr>
          <p:cNvPr id="11" name="CaixaDeTexto 10">
            <a:extLst>
              <a:ext uri="{FF2B5EF4-FFF2-40B4-BE49-F238E27FC236}">
                <a16:creationId xmlns:a16="http://schemas.microsoft.com/office/drawing/2014/main" id="{CDA503DF-672B-48D0-11C3-3F513ADDB76C}"/>
              </a:ext>
            </a:extLst>
          </p:cNvPr>
          <p:cNvSpPr txBox="1"/>
          <p:nvPr/>
        </p:nvSpPr>
        <p:spPr>
          <a:xfrm>
            <a:off x="167950" y="1139486"/>
            <a:ext cx="9274629" cy="4493538"/>
          </a:xfrm>
          <a:prstGeom prst="rect">
            <a:avLst/>
          </a:prstGeom>
          <a:noFill/>
        </p:spPr>
        <p:txBody>
          <a:bodyPr wrap="square" rtlCol="0">
            <a:spAutoFit/>
          </a:bodyPr>
          <a:lstStyle/>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O Tesouro Direto é um programa do Tesouro Nacional em parceria com a B3 que permite que pessoas físicas invistam em títulos públicos federais de forma 100% online. </a:t>
            </a:r>
          </a:p>
          <a:p>
            <a:pPr algn="just"/>
            <a:endPar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Lançado em 2002, o programa tem como objetivo democratizar o acesso a esses títulos, permitindo aplicações </a:t>
            </a:r>
            <a:r>
              <a:rPr lang="pt-BR" sz="2600" u="sng"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a partir de R$ 30,00</a:t>
            </a:r>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a:t>
            </a:r>
          </a:p>
          <a:p>
            <a:pPr algn="just"/>
            <a:endPar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a:p>
            <a:pPr algn="just"/>
            <a:endPar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Opção excelente para o médio e longo prazo.</a:t>
            </a:r>
          </a:p>
        </p:txBody>
      </p:sp>
      <p:sp>
        <p:nvSpPr>
          <p:cNvPr id="12" name="Seta: para Baixo 11">
            <a:extLst>
              <a:ext uri="{FF2B5EF4-FFF2-40B4-BE49-F238E27FC236}">
                <a16:creationId xmlns:a16="http://schemas.microsoft.com/office/drawing/2014/main" id="{B132DA1A-FB85-7F3D-8930-ED20734E68B9}"/>
              </a:ext>
            </a:extLst>
          </p:cNvPr>
          <p:cNvSpPr/>
          <p:nvPr/>
        </p:nvSpPr>
        <p:spPr>
          <a:xfrm rot="7749481">
            <a:off x="4056361" y="4300572"/>
            <a:ext cx="457443" cy="957142"/>
          </a:xfrm>
          <a:prstGeom prst="downArrow">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853454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EB457931-F559-D32B-8BA5-FE4D2BEB92EC}"/>
              </a:ext>
            </a:extLst>
          </p:cNvPr>
          <p:cNvSpPr>
            <a:spLocks noChangeAspect="1" noChangeArrowheads="1"/>
          </p:cNvSpPr>
          <p:nvPr/>
        </p:nvSpPr>
        <p:spPr bwMode="auto">
          <a:xfrm>
            <a:off x="3054096" y="4654296"/>
            <a:ext cx="1898904" cy="189890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7" name="AutoShape 4">
            <a:extLst>
              <a:ext uri="{FF2B5EF4-FFF2-40B4-BE49-F238E27FC236}">
                <a16:creationId xmlns:a16="http://schemas.microsoft.com/office/drawing/2014/main" id="{ED5B4041-3A65-0B8B-3469-E5DBE10FA5F1}"/>
              </a:ext>
            </a:extLst>
          </p:cNvPr>
          <p:cNvSpPr>
            <a:spLocks noChangeAspect="1" noChangeArrowheads="1"/>
          </p:cNvSpPr>
          <p:nvPr/>
        </p:nvSpPr>
        <p:spPr bwMode="auto">
          <a:xfrm>
            <a:off x="4648200" y="6248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29" name="Retângulo 28">
            <a:extLst>
              <a:ext uri="{FF2B5EF4-FFF2-40B4-BE49-F238E27FC236}">
                <a16:creationId xmlns:a16="http://schemas.microsoft.com/office/drawing/2014/main" id="{14179219-8D9C-E186-C04F-F9E83C3880F1}"/>
              </a:ext>
            </a:extLst>
          </p:cNvPr>
          <p:cNvSpPr/>
          <p:nvPr/>
        </p:nvSpPr>
        <p:spPr>
          <a:xfrm>
            <a:off x="57977" y="0"/>
            <a:ext cx="9601200" cy="12801600"/>
          </a:xfrm>
          <a:prstGeom prst="rect">
            <a:avLst/>
          </a:prstGeom>
          <a:solidFill>
            <a:srgbClr val="71A7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Retângulo 8">
            <a:extLst>
              <a:ext uri="{FF2B5EF4-FFF2-40B4-BE49-F238E27FC236}">
                <a16:creationId xmlns:a16="http://schemas.microsoft.com/office/drawing/2014/main" id="{B59AD673-E0AB-9020-8AE4-F50EB1EC26DE}"/>
              </a:ext>
            </a:extLst>
          </p:cNvPr>
          <p:cNvSpPr/>
          <p:nvPr/>
        </p:nvSpPr>
        <p:spPr>
          <a:xfrm>
            <a:off x="1087877" y="167478"/>
            <a:ext cx="7120646" cy="694653"/>
          </a:xfrm>
          <a:prstGeom prst="rect">
            <a:avLst/>
          </a:prstGeom>
          <a:solidFill>
            <a:srgbClr val="70A4AF"/>
          </a:solidFill>
          <a:ln w="57150">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CaixaDeTexto 5">
            <a:extLst>
              <a:ext uri="{FF2B5EF4-FFF2-40B4-BE49-F238E27FC236}">
                <a16:creationId xmlns:a16="http://schemas.microsoft.com/office/drawing/2014/main" id="{125DEC9E-614B-50CB-D622-CBA13C181F2C}"/>
              </a:ext>
            </a:extLst>
          </p:cNvPr>
          <p:cNvSpPr txBox="1"/>
          <p:nvPr/>
        </p:nvSpPr>
        <p:spPr>
          <a:xfrm>
            <a:off x="743712" y="277356"/>
            <a:ext cx="7808976" cy="584775"/>
          </a:xfrm>
          <a:prstGeom prst="rect">
            <a:avLst/>
          </a:prstGeom>
          <a:noFill/>
        </p:spPr>
        <p:txBody>
          <a:bodyPr wrap="square" rtlCol="0">
            <a:spAutoFit/>
          </a:bodyPr>
          <a:lstStyle/>
          <a:p>
            <a:pPr algn="ctr"/>
            <a:r>
              <a:rPr lang="pt-BR" sz="3200" dirty="0">
                <a:solidFill>
                  <a:schemeClr val="bg1"/>
                </a:solidFill>
                <a:latin typeface="ADLaM Display" panose="020F0502020204030204" pitchFamily="2" charset="0"/>
                <a:ea typeface="ADLaM Display" panose="020F0502020204030204" pitchFamily="2" charset="0"/>
                <a:cs typeface="ADLaM Display" panose="020F0502020204030204" pitchFamily="2" charset="0"/>
              </a:rPr>
              <a:t>3. Renda Fixa Privada</a:t>
            </a:r>
          </a:p>
        </p:txBody>
      </p:sp>
      <p:pic>
        <p:nvPicPr>
          <p:cNvPr id="3" name="Imagem 2" descr="Brinquedo de lego&#10;&#10;Descrição gerada automaticamente com confiança média">
            <a:extLst>
              <a:ext uri="{FF2B5EF4-FFF2-40B4-BE49-F238E27FC236}">
                <a16:creationId xmlns:a16="http://schemas.microsoft.com/office/drawing/2014/main" id="{27B66B48-5F28-CE8A-29D7-D9D2A6A59C30}"/>
              </a:ext>
            </a:extLst>
          </p:cNvPr>
          <p:cNvPicPr>
            <a:picLocks noChangeAspect="1"/>
          </p:cNvPicPr>
          <p:nvPr/>
        </p:nvPicPr>
        <p:blipFill>
          <a:blip r:embed="rId2"/>
          <a:stretch>
            <a:fillRect/>
          </a:stretch>
        </p:blipFill>
        <p:spPr>
          <a:xfrm>
            <a:off x="1374648" y="5603748"/>
            <a:ext cx="6547104" cy="6547104"/>
          </a:xfrm>
          <a:prstGeom prst="roundRect">
            <a:avLst>
              <a:gd name="adj" fmla="val 4167"/>
            </a:avLst>
          </a:prstGeom>
          <a:solidFill>
            <a:srgbClr val="FFFFFF"/>
          </a:solidFill>
          <a:ln w="76200" cap="sq">
            <a:solidFill>
              <a:schemeClr val="bg1"/>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5" name="CaixaDeTexto 4">
            <a:extLst>
              <a:ext uri="{FF2B5EF4-FFF2-40B4-BE49-F238E27FC236}">
                <a16:creationId xmlns:a16="http://schemas.microsoft.com/office/drawing/2014/main" id="{17DD0B02-F172-2E65-057D-46201430458C}"/>
              </a:ext>
            </a:extLst>
          </p:cNvPr>
          <p:cNvSpPr txBox="1"/>
          <p:nvPr/>
        </p:nvSpPr>
        <p:spPr>
          <a:xfrm>
            <a:off x="310895" y="1139486"/>
            <a:ext cx="9232327" cy="4093428"/>
          </a:xfrm>
          <a:prstGeom prst="rect">
            <a:avLst/>
          </a:prstGeom>
          <a:noFill/>
        </p:spPr>
        <p:txBody>
          <a:bodyPr wrap="square" rtlCol="0">
            <a:spAutoFit/>
          </a:bodyPr>
          <a:lstStyle/>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A Renda Fixa Privada é uma categoria de investimentos que oferece maior previsibilidade e segurança em relação à renda variável. Ideal para quem busca </a:t>
            </a:r>
            <a:r>
              <a:rPr lang="pt-BR" sz="2600" u="sng"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segurança e estabilidade</a:t>
            </a:r>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a:t>
            </a:r>
          </a:p>
          <a:p>
            <a:pPr algn="just"/>
            <a:endPar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a:p>
            <a:pPr algn="just"/>
            <a:endPar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a:t>
            </a:r>
          </a:p>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Exemplos de renda fixa privada são CDBs, </a:t>
            </a:r>
            <a:r>
              <a:rPr lang="pt-BR" sz="2600" dirty="0" err="1">
                <a:solidFill>
                  <a:schemeClr val="bg1"/>
                </a:solidFill>
                <a:latin typeface="ADLaM Display" panose="02010000000000000000" pitchFamily="2" charset="0"/>
                <a:ea typeface="ADLaM Display" panose="02010000000000000000" pitchFamily="2" charset="0"/>
                <a:cs typeface="ADLaM Display" panose="02010000000000000000" pitchFamily="2" charset="0"/>
              </a:rPr>
              <a:t>LCs</a:t>
            </a:r>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LCI e LCA. A escolha entre essas opções depende do seu perfil e objetivos.</a:t>
            </a:r>
          </a:p>
        </p:txBody>
      </p:sp>
      <p:sp>
        <p:nvSpPr>
          <p:cNvPr id="8" name="Seta: para Baixo 7">
            <a:extLst>
              <a:ext uri="{FF2B5EF4-FFF2-40B4-BE49-F238E27FC236}">
                <a16:creationId xmlns:a16="http://schemas.microsoft.com/office/drawing/2014/main" id="{92EA8919-7367-D507-E3D8-D7A57C0115AC}"/>
              </a:ext>
            </a:extLst>
          </p:cNvPr>
          <p:cNvSpPr/>
          <p:nvPr/>
        </p:nvSpPr>
        <p:spPr>
          <a:xfrm rot="7749481">
            <a:off x="3608491" y="2741896"/>
            <a:ext cx="457443" cy="957142"/>
          </a:xfrm>
          <a:prstGeom prst="downArrow">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42099579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EB457931-F559-D32B-8BA5-FE4D2BEB92EC}"/>
              </a:ext>
            </a:extLst>
          </p:cNvPr>
          <p:cNvSpPr>
            <a:spLocks noChangeAspect="1" noChangeArrowheads="1"/>
          </p:cNvSpPr>
          <p:nvPr/>
        </p:nvSpPr>
        <p:spPr bwMode="auto">
          <a:xfrm>
            <a:off x="3054096" y="4654296"/>
            <a:ext cx="1898904" cy="189890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7" name="AutoShape 4">
            <a:extLst>
              <a:ext uri="{FF2B5EF4-FFF2-40B4-BE49-F238E27FC236}">
                <a16:creationId xmlns:a16="http://schemas.microsoft.com/office/drawing/2014/main" id="{ED5B4041-3A65-0B8B-3469-E5DBE10FA5F1}"/>
              </a:ext>
            </a:extLst>
          </p:cNvPr>
          <p:cNvSpPr>
            <a:spLocks noChangeAspect="1" noChangeArrowheads="1"/>
          </p:cNvSpPr>
          <p:nvPr/>
        </p:nvSpPr>
        <p:spPr bwMode="auto">
          <a:xfrm>
            <a:off x="4648200" y="6248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29" name="Retângulo 28">
            <a:extLst>
              <a:ext uri="{FF2B5EF4-FFF2-40B4-BE49-F238E27FC236}">
                <a16:creationId xmlns:a16="http://schemas.microsoft.com/office/drawing/2014/main" id="{14179219-8D9C-E186-C04F-F9E83C3880F1}"/>
              </a:ext>
            </a:extLst>
          </p:cNvPr>
          <p:cNvSpPr/>
          <p:nvPr/>
        </p:nvSpPr>
        <p:spPr>
          <a:xfrm>
            <a:off x="0" y="0"/>
            <a:ext cx="9601200" cy="12801600"/>
          </a:xfrm>
          <a:prstGeom prst="rect">
            <a:avLst/>
          </a:prstGeom>
          <a:solidFill>
            <a:srgbClr val="71A7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Retângulo 8">
            <a:extLst>
              <a:ext uri="{FF2B5EF4-FFF2-40B4-BE49-F238E27FC236}">
                <a16:creationId xmlns:a16="http://schemas.microsoft.com/office/drawing/2014/main" id="{B59AD673-E0AB-9020-8AE4-F50EB1EC26DE}"/>
              </a:ext>
            </a:extLst>
          </p:cNvPr>
          <p:cNvSpPr/>
          <p:nvPr/>
        </p:nvSpPr>
        <p:spPr>
          <a:xfrm>
            <a:off x="1087877" y="167478"/>
            <a:ext cx="7120646" cy="694653"/>
          </a:xfrm>
          <a:prstGeom prst="rect">
            <a:avLst/>
          </a:prstGeom>
          <a:solidFill>
            <a:srgbClr val="70A4AF"/>
          </a:solidFill>
          <a:ln w="57150">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CaixaDeTexto 5">
            <a:extLst>
              <a:ext uri="{FF2B5EF4-FFF2-40B4-BE49-F238E27FC236}">
                <a16:creationId xmlns:a16="http://schemas.microsoft.com/office/drawing/2014/main" id="{125DEC9E-614B-50CB-D622-CBA13C181F2C}"/>
              </a:ext>
            </a:extLst>
          </p:cNvPr>
          <p:cNvSpPr txBox="1"/>
          <p:nvPr/>
        </p:nvSpPr>
        <p:spPr>
          <a:xfrm>
            <a:off x="743712" y="277356"/>
            <a:ext cx="7808976" cy="584775"/>
          </a:xfrm>
          <a:prstGeom prst="rect">
            <a:avLst/>
          </a:prstGeom>
          <a:noFill/>
        </p:spPr>
        <p:txBody>
          <a:bodyPr wrap="square" rtlCol="0">
            <a:spAutoFit/>
          </a:bodyPr>
          <a:lstStyle/>
          <a:p>
            <a:pPr algn="ctr"/>
            <a:r>
              <a:rPr lang="pt-BR" sz="3200" dirty="0">
                <a:solidFill>
                  <a:schemeClr val="bg1"/>
                </a:solidFill>
                <a:latin typeface="ADLaM Display" panose="020F0502020204030204" pitchFamily="2" charset="0"/>
                <a:ea typeface="ADLaM Display" panose="020F0502020204030204" pitchFamily="2" charset="0"/>
                <a:cs typeface="ADLaM Display" panose="020F0502020204030204" pitchFamily="2" charset="0"/>
              </a:rPr>
              <a:t>4. FIIs</a:t>
            </a:r>
          </a:p>
        </p:txBody>
      </p:sp>
      <p:pic>
        <p:nvPicPr>
          <p:cNvPr id="3" name="Imagem 2" descr="Grupo de pessoas sentadas em cadeiras&#10;&#10;Descrição gerada automaticamente com confiança média">
            <a:extLst>
              <a:ext uri="{FF2B5EF4-FFF2-40B4-BE49-F238E27FC236}">
                <a16:creationId xmlns:a16="http://schemas.microsoft.com/office/drawing/2014/main" id="{F8A7D999-8589-F185-7754-C7EB1A8A8CF6}"/>
              </a:ext>
            </a:extLst>
          </p:cNvPr>
          <p:cNvPicPr>
            <a:picLocks noChangeAspect="1"/>
          </p:cNvPicPr>
          <p:nvPr/>
        </p:nvPicPr>
        <p:blipFill>
          <a:blip r:embed="rId2"/>
          <a:stretch>
            <a:fillRect/>
          </a:stretch>
        </p:blipFill>
        <p:spPr>
          <a:xfrm>
            <a:off x="1374648" y="5603748"/>
            <a:ext cx="6547104" cy="6547104"/>
          </a:xfrm>
          <a:prstGeom prst="roundRect">
            <a:avLst>
              <a:gd name="adj" fmla="val 4167"/>
            </a:avLst>
          </a:prstGeom>
          <a:solidFill>
            <a:srgbClr val="FFFFFF"/>
          </a:solidFill>
          <a:ln w="76200" cap="sq">
            <a:solidFill>
              <a:schemeClr val="bg1"/>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5" name="CaixaDeTexto 4">
            <a:extLst>
              <a:ext uri="{FF2B5EF4-FFF2-40B4-BE49-F238E27FC236}">
                <a16:creationId xmlns:a16="http://schemas.microsoft.com/office/drawing/2014/main" id="{02096C09-BCC1-AF0D-67F1-775894B9AE0D}"/>
              </a:ext>
            </a:extLst>
          </p:cNvPr>
          <p:cNvSpPr txBox="1"/>
          <p:nvPr/>
        </p:nvSpPr>
        <p:spPr>
          <a:xfrm>
            <a:off x="149289" y="1217093"/>
            <a:ext cx="9311951" cy="4493538"/>
          </a:xfrm>
          <a:prstGeom prst="rect">
            <a:avLst/>
          </a:prstGeom>
          <a:noFill/>
        </p:spPr>
        <p:txBody>
          <a:bodyPr wrap="square" rtlCol="0">
            <a:spAutoFit/>
          </a:bodyPr>
          <a:lstStyle/>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Aqui já entramos em </a:t>
            </a:r>
            <a:r>
              <a:rPr lang="pt-BR" sz="2600" u="sng"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renda variável</a:t>
            </a:r>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os Fundos Imobiliários (FIIs) são uma forma indireta de investir em imóveis e ativos relacionados. Ao adquirir cotas desses fundos, você se torna um dos “donos” de empreendimentos imobiliários, como shoppings, hospitais ou prédios comerciais... </a:t>
            </a:r>
          </a:p>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O que vai te permitir receber o aluguel desses imóveis proporcionalmente à quantidade de cotas que possui. Os FIIs oferecem diversificação, renda passiva dos aluguéis e liquidez. Eu sou fã dos </a:t>
            </a:r>
            <a:r>
              <a:rPr lang="pt-BR" sz="2600" dirty="0" err="1">
                <a:solidFill>
                  <a:schemeClr val="bg1"/>
                </a:solidFill>
                <a:latin typeface="ADLaM Display" panose="02010000000000000000" pitchFamily="2" charset="0"/>
                <a:ea typeface="ADLaM Display" panose="02010000000000000000" pitchFamily="2" charset="0"/>
                <a:cs typeface="ADLaM Display" panose="02010000000000000000" pitchFamily="2" charset="0"/>
              </a:rPr>
              <a:t>FOFs</a:t>
            </a:r>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que são Fundos de outros Fundos. </a:t>
            </a:r>
          </a:p>
        </p:txBody>
      </p:sp>
      <p:sp>
        <p:nvSpPr>
          <p:cNvPr id="8" name="Seta: para Baixo 7">
            <a:extLst>
              <a:ext uri="{FF2B5EF4-FFF2-40B4-BE49-F238E27FC236}">
                <a16:creationId xmlns:a16="http://schemas.microsoft.com/office/drawing/2014/main" id="{B90A506A-06D9-26B9-A17B-7239E77735CB}"/>
              </a:ext>
            </a:extLst>
          </p:cNvPr>
          <p:cNvSpPr/>
          <p:nvPr/>
        </p:nvSpPr>
        <p:spPr>
          <a:xfrm rot="2902891">
            <a:off x="6312945" y="992233"/>
            <a:ext cx="207521" cy="341509"/>
          </a:xfrm>
          <a:prstGeom prst="downArrow">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19754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EB457931-F559-D32B-8BA5-FE4D2BEB92EC}"/>
              </a:ext>
            </a:extLst>
          </p:cNvPr>
          <p:cNvSpPr>
            <a:spLocks noChangeAspect="1" noChangeArrowheads="1"/>
          </p:cNvSpPr>
          <p:nvPr/>
        </p:nvSpPr>
        <p:spPr bwMode="auto">
          <a:xfrm>
            <a:off x="3054096" y="4654296"/>
            <a:ext cx="1898904" cy="189890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7" name="AutoShape 4">
            <a:extLst>
              <a:ext uri="{FF2B5EF4-FFF2-40B4-BE49-F238E27FC236}">
                <a16:creationId xmlns:a16="http://schemas.microsoft.com/office/drawing/2014/main" id="{ED5B4041-3A65-0B8B-3469-E5DBE10FA5F1}"/>
              </a:ext>
            </a:extLst>
          </p:cNvPr>
          <p:cNvSpPr>
            <a:spLocks noChangeAspect="1" noChangeArrowheads="1"/>
          </p:cNvSpPr>
          <p:nvPr/>
        </p:nvSpPr>
        <p:spPr bwMode="auto">
          <a:xfrm>
            <a:off x="4648200" y="6248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29" name="Retângulo 28">
            <a:extLst>
              <a:ext uri="{FF2B5EF4-FFF2-40B4-BE49-F238E27FC236}">
                <a16:creationId xmlns:a16="http://schemas.microsoft.com/office/drawing/2014/main" id="{14179219-8D9C-E186-C04F-F9E83C3880F1}"/>
              </a:ext>
            </a:extLst>
          </p:cNvPr>
          <p:cNvSpPr/>
          <p:nvPr/>
        </p:nvSpPr>
        <p:spPr>
          <a:xfrm>
            <a:off x="0" y="0"/>
            <a:ext cx="9601200" cy="12801600"/>
          </a:xfrm>
          <a:prstGeom prst="rect">
            <a:avLst/>
          </a:prstGeom>
          <a:solidFill>
            <a:srgbClr val="71A7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Retângulo 8">
            <a:extLst>
              <a:ext uri="{FF2B5EF4-FFF2-40B4-BE49-F238E27FC236}">
                <a16:creationId xmlns:a16="http://schemas.microsoft.com/office/drawing/2014/main" id="{B59AD673-E0AB-9020-8AE4-F50EB1EC26DE}"/>
              </a:ext>
            </a:extLst>
          </p:cNvPr>
          <p:cNvSpPr/>
          <p:nvPr/>
        </p:nvSpPr>
        <p:spPr>
          <a:xfrm>
            <a:off x="1087877" y="167478"/>
            <a:ext cx="7120646" cy="694653"/>
          </a:xfrm>
          <a:prstGeom prst="rect">
            <a:avLst/>
          </a:prstGeom>
          <a:solidFill>
            <a:srgbClr val="70A4AF"/>
          </a:solidFill>
          <a:ln w="57150">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CaixaDeTexto 5">
            <a:extLst>
              <a:ext uri="{FF2B5EF4-FFF2-40B4-BE49-F238E27FC236}">
                <a16:creationId xmlns:a16="http://schemas.microsoft.com/office/drawing/2014/main" id="{125DEC9E-614B-50CB-D622-CBA13C181F2C}"/>
              </a:ext>
            </a:extLst>
          </p:cNvPr>
          <p:cNvSpPr txBox="1"/>
          <p:nvPr/>
        </p:nvSpPr>
        <p:spPr>
          <a:xfrm>
            <a:off x="743712" y="277356"/>
            <a:ext cx="7808976" cy="584775"/>
          </a:xfrm>
          <a:prstGeom prst="rect">
            <a:avLst/>
          </a:prstGeom>
          <a:noFill/>
        </p:spPr>
        <p:txBody>
          <a:bodyPr wrap="square" rtlCol="0">
            <a:spAutoFit/>
          </a:bodyPr>
          <a:lstStyle/>
          <a:p>
            <a:pPr algn="ctr"/>
            <a:r>
              <a:rPr lang="pt-BR" sz="3200" dirty="0">
                <a:solidFill>
                  <a:schemeClr val="bg1"/>
                </a:solidFill>
                <a:latin typeface="ADLaM Display" panose="020F0502020204030204" pitchFamily="2" charset="0"/>
                <a:ea typeface="ADLaM Display" panose="020F0502020204030204" pitchFamily="2" charset="0"/>
                <a:cs typeface="ADLaM Display" panose="020F0502020204030204" pitchFamily="2" charset="0"/>
              </a:rPr>
              <a:t>5. Ações</a:t>
            </a:r>
          </a:p>
        </p:txBody>
      </p:sp>
      <p:pic>
        <p:nvPicPr>
          <p:cNvPr id="3" name="Imagem 2" descr="Bandeja com doces&#10;&#10;Descrição gerada automaticamente com confiança média">
            <a:extLst>
              <a:ext uri="{FF2B5EF4-FFF2-40B4-BE49-F238E27FC236}">
                <a16:creationId xmlns:a16="http://schemas.microsoft.com/office/drawing/2014/main" id="{710A78F7-C1CA-8832-D5B0-19D5A4D4A910}"/>
              </a:ext>
            </a:extLst>
          </p:cNvPr>
          <p:cNvPicPr>
            <a:picLocks noChangeAspect="1"/>
          </p:cNvPicPr>
          <p:nvPr/>
        </p:nvPicPr>
        <p:blipFill>
          <a:blip r:embed="rId2"/>
          <a:stretch>
            <a:fillRect/>
          </a:stretch>
        </p:blipFill>
        <p:spPr>
          <a:xfrm>
            <a:off x="1374648" y="5603748"/>
            <a:ext cx="6547104" cy="6547104"/>
          </a:xfrm>
          <a:prstGeom prst="roundRect">
            <a:avLst>
              <a:gd name="adj" fmla="val 4167"/>
            </a:avLst>
          </a:prstGeom>
          <a:solidFill>
            <a:srgbClr val="FFFFFF"/>
          </a:solidFill>
          <a:ln w="76200" cap="sq">
            <a:solidFill>
              <a:schemeClr val="bg1"/>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5" name="CaixaDeTexto 4">
            <a:extLst>
              <a:ext uri="{FF2B5EF4-FFF2-40B4-BE49-F238E27FC236}">
                <a16:creationId xmlns:a16="http://schemas.microsoft.com/office/drawing/2014/main" id="{F4FCD436-5A0A-AFEA-E493-922066502DEB}"/>
              </a:ext>
            </a:extLst>
          </p:cNvPr>
          <p:cNvSpPr txBox="1"/>
          <p:nvPr/>
        </p:nvSpPr>
        <p:spPr>
          <a:xfrm>
            <a:off x="130629" y="1217093"/>
            <a:ext cx="9330612" cy="3693319"/>
          </a:xfrm>
          <a:prstGeom prst="rect">
            <a:avLst/>
          </a:prstGeom>
          <a:noFill/>
        </p:spPr>
        <p:txBody>
          <a:bodyPr wrap="square" rtlCol="0">
            <a:spAutoFit/>
          </a:bodyPr>
          <a:lstStyle/>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Investir em ações significa adquirir partes de empresas, tornando-se sócio e compartilhando dos ganhos. </a:t>
            </a:r>
          </a:p>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As ações podem proporcionar retorno financeiro por meio de dividendos e valorização. As </a:t>
            </a:r>
            <a:r>
              <a:rPr lang="pt-BR" sz="2600" dirty="0" err="1">
                <a:solidFill>
                  <a:schemeClr val="bg1"/>
                </a:solidFill>
                <a:latin typeface="ADLaM Display" panose="02010000000000000000" pitchFamily="2" charset="0"/>
                <a:ea typeface="ADLaM Display" panose="02010000000000000000" pitchFamily="2" charset="0"/>
                <a:cs typeface="ADLaM Display" panose="02010000000000000000" pitchFamily="2" charset="0"/>
              </a:rPr>
              <a:t>BESTs</a:t>
            </a:r>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a:t>
            </a:r>
            <a:r>
              <a:rPr lang="pt-BR" sz="2600" u="sng"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Bancos, Energia, Saneamento, Seguros e Telecomunicações</a:t>
            </a:r>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 são setores essenciais, oferecendo estabilidade e oportunidades de crescimento. Adquirir essas opções pode ser uma estratégia sólida para os investidores. </a:t>
            </a:r>
          </a:p>
        </p:txBody>
      </p:sp>
      <p:sp>
        <p:nvSpPr>
          <p:cNvPr id="8" name="Seta: para Baixo 7">
            <a:extLst>
              <a:ext uri="{FF2B5EF4-FFF2-40B4-BE49-F238E27FC236}">
                <a16:creationId xmlns:a16="http://schemas.microsoft.com/office/drawing/2014/main" id="{402E6F37-C08D-BE77-1CC3-213331EA9ED5}"/>
              </a:ext>
            </a:extLst>
          </p:cNvPr>
          <p:cNvSpPr/>
          <p:nvPr/>
        </p:nvSpPr>
        <p:spPr>
          <a:xfrm rot="7656912">
            <a:off x="6256962" y="3660788"/>
            <a:ext cx="207521" cy="341509"/>
          </a:xfrm>
          <a:prstGeom prst="downArrow">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879347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EB457931-F559-D32B-8BA5-FE4D2BEB92EC}"/>
              </a:ext>
            </a:extLst>
          </p:cNvPr>
          <p:cNvSpPr>
            <a:spLocks noChangeAspect="1" noChangeArrowheads="1"/>
          </p:cNvSpPr>
          <p:nvPr/>
        </p:nvSpPr>
        <p:spPr bwMode="auto">
          <a:xfrm>
            <a:off x="3054096" y="4654296"/>
            <a:ext cx="1898904" cy="189890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7" name="AutoShape 4">
            <a:extLst>
              <a:ext uri="{FF2B5EF4-FFF2-40B4-BE49-F238E27FC236}">
                <a16:creationId xmlns:a16="http://schemas.microsoft.com/office/drawing/2014/main" id="{ED5B4041-3A65-0B8B-3469-E5DBE10FA5F1}"/>
              </a:ext>
            </a:extLst>
          </p:cNvPr>
          <p:cNvSpPr>
            <a:spLocks noChangeAspect="1" noChangeArrowheads="1"/>
          </p:cNvSpPr>
          <p:nvPr/>
        </p:nvSpPr>
        <p:spPr bwMode="auto">
          <a:xfrm>
            <a:off x="4648200" y="6248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sp>
        <p:nvSpPr>
          <p:cNvPr id="29" name="Retângulo 28">
            <a:extLst>
              <a:ext uri="{FF2B5EF4-FFF2-40B4-BE49-F238E27FC236}">
                <a16:creationId xmlns:a16="http://schemas.microsoft.com/office/drawing/2014/main" id="{14179219-8D9C-E186-C04F-F9E83C3880F1}"/>
              </a:ext>
            </a:extLst>
          </p:cNvPr>
          <p:cNvSpPr/>
          <p:nvPr/>
        </p:nvSpPr>
        <p:spPr>
          <a:xfrm>
            <a:off x="0" y="0"/>
            <a:ext cx="9601200" cy="12801600"/>
          </a:xfrm>
          <a:prstGeom prst="rect">
            <a:avLst/>
          </a:prstGeom>
          <a:solidFill>
            <a:srgbClr val="71A7B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u="sng" dirty="0"/>
          </a:p>
        </p:txBody>
      </p:sp>
      <p:sp>
        <p:nvSpPr>
          <p:cNvPr id="9" name="Retângulo 8">
            <a:extLst>
              <a:ext uri="{FF2B5EF4-FFF2-40B4-BE49-F238E27FC236}">
                <a16:creationId xmlns:a16="http://schemas.microsoft.com/office/drawing/2014/main" id="{B59AD673-E0AB-9020-8AE4-F50EB1EC26DE}"/>
              </a:ext>
            </a:extLst>
          </p:cNvPr>
          <p:cNvSpPr/>
          <p:nvPr/>
        </p:nvSpPr>
        <p:spPr>
          <a:xfrm>
            <a:off x="1087877" y="167478"/>
            <a:ext cx="7120646" cy="694653"/>
          </a:xfrm>
          <a:prstGeom prst="rect">
            <a:avLst/>
          </a:prstGeom>
          <a:solidFill>
            <a:srgbClr val="70A4AF"/>
          </a:solidFill>
          <a:ln w="57150">
            <a:solidFill>
              <a:schemeClr val="bg1"/>
            </a:solidFill>
          </a:ln>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6" name="CaixaDeTexto 5">
            <a:extLst>
              <a:ext uri="{FF2B5EF4-FFF2-40B4-BE49-F238E27FC236}">
                <a16:creationId xmlns:a16="http://schemas.microsoft.com/office/drawing/2014/main" id="{125DEC9E-614B-50CB-D622-CBA13C181F2C}"/>
              </a:ext>
            </a:extLst>
          </p:cNvPr>
          <p:cNvSpPr txBox="1"/>
          <p:nvPr/>
        </p:nvSpPr>
        <p:spPr>
          <a:xfrm>
            <a:off x="743712" y="277356"/>
            <a:ext cx="7808976" cy="584775"/>
          </a:xfrm>
          <a:prstGeom prst="rect">
            <a:avLst/>
          </a:prstGeom>
          <a:noFill/>
        </p:spPr>
        <p:txBody>
          <a:bodyPr wrap="square" rtlCol="0">
            <a:spAutoFit/>
          </a:bodyPr>
          <a:lstStyle/>
          <a:p>
            <a:pPr algn="ctr"/>
            <a:r>
              <a:rPr lang="pt-BR" sz="3200" dirty="0">
                <a:solidFill>
                  <a:schemeClr val="bg1"/>
                </a:solidFill>
                <a:latin typeface="ADLaM Display" panose="020F0502020204030204" pitchFamily="2" charset="0"/>
                <a:ea typeface="ADLaM Display" panose="020F0502020204030204" pitchFamily="2" charset="0"/>
                <a:cs typeface="ADLaM Display" panose="020F0502020204030204" pitchFamily="2" charset="0"/>
              </a:rPr>
              <a:t>6. Conclusão</a:t>
            </a:r>
          </a:p>
        </p:txBody>
      </p:sp>
      <p:sp>
        <p:nvSpPr>
          <p:cNvPr id="5" name="CaixaDeTexto 4">
            <a:extLst>
              <a:ext uri="{FF2B5EF4-FFF2-40B4-BE49-F238E27FC236}">
                <a16:creationId xmlns:a16="http://schemas.microsoft.com/office/drawing/2014/main" id="{F4FCD436-5A0A-AFEA-E493-922066502DEB}"/>
              </a:ext>
            </a:extLst>
          </p:cNvPr>
          <p:cNvSpPr txBox="1"/>
          <p:nvPr/>
        </p:nvSpPr>
        <p:spPr>
          <a:xfrm>
            <a:off x="130629" y="1217093"/>
            <a:ext cx="9330612" cy="1692771"/>
          </a:xfrm>
          <a:prstGeom prst="rect">
            <a:avLst/>
          </a:prstGeom>
          <a:noFill/>
        </p:spPr>
        <p:txBody>
          <a:bodyPr wrap="square" rtlCol="0">
            <a:spAutoFit/>
          </a:bodyPr>
          <a:lstStyle/>
          <a:p>
            <a:pPr algn="just"/>
            <a:r>
              <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Investir e estudar sobre investimentos é crucial para alcançar a independência financeira e construir riqueza ao longo do tempo. Abaixo alguns materiais para quem gostaria de iniciar nessa jornada:</a:t>
            </a:r>
          </a:p>
        </p:txBody>
      </p:sp>
      <p:pic>
        <p:nvPicPr>
          <p:cNvPr id="10" name="Imagem 9" descr="Uma imagem contendo laranja, mesa, foto, trem&#10;&#10;Descrição gerada automaticamente">
            <a:extLst>
              <a:ext uri="{FF2B5EF4-FFF2-40B4-BE49-F238E27FC236}">
                <a16:creationId xmlns:a16="http://schemas.microsoft.com/office/drawing/2014/main" id="{D7D63A87-154E-748E-DFDB-A6FD0CA20F2C}"/>
              </a:ext>
            </a:extLst>
          </p:cNvPr>
          <p:cNvPicPr>
            <a:picLocks noChangeAspect="1"/>
          </p:cNvPicPr>
          <p:nvPr/>
        </p:nvPicPr>
        <p:blipFill>
          <a:blip r:embed="rId2"/>
          <a:stretch>
            <a:fillRect/>
          </a:stretch>
        </p:blipFill>
        <p:spPr>
          <a:xfrm>
            <a:off x="1374648" y="5603748"/>
            <a:ext cx="6547104" cy="6547104"/>
          </a:xfrm>
          <a:prstGeom prst="roundRect">
            <a:avLst>
              <a:gd name="adj" fmla="val 4167"/>
            </a:avLst>
          </a:prstGeom>
          <a:solidFill>
            <a:srgbClr val="FFFFFF"/>
          </a:solidFill>
          <a:ln w="76200" cap="sq">
            <a:solidFill>
              <a:schemeClr val="bg1"/>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3" name="Retângulo: Cantos Arredondados 12">
            <a:hlinkClick r:id="rId3"/>
            <a:extLst>
              <a:ext uri="{FF2B5EF4-FFF2-40B4-BE49-F238E27FC236}">
                <a16:creationId xmlns:a16="http://schemas.microsoft.com/office/drawing/2014/main" id="{3CF791BC-84DF-E7AD-F8A3-752ADABED6D9}"/>
              </a:ext>
            </a:extLst>
          </p:cNvPr>
          <p:cNvSpPr/>
          <p:nvPr/>
        </p:nvSpPr>
        <p:spPr>
          <a:xfrm>
            <a:off x="0" y="2953820"/>
            <a:ext cx="4648200" cy="1039682"/>
          </a:xfrm>
          <a:prstGeom prst="round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p>
        </p:txBody>
      </p:sp>
      <p:sp>
        <p:nvSpPr>
          <p:cNvPr id="11" name="CaixaDeTexto 10">
            <a:extLst>
              <a:ext uri="{FF2B5EF4-FFF2-40B4-BE49-F238E27FC236}">
                <a16:creationId xmlns:a16="http://schemas.microsoft.com/office/drawing/2014/main" id="{EA0B7B5B-D684-D0F7-59FF-595E77C9F00A}"/>
              </a:ext>
            </a:extLst>
          </p:cNvPr>
          <p:cNvSpPr txBox="1"/>
          <p:nvPr/>
        </p:nvSpPr>
        <p:spPr>
          <a:xfrm>
            <a:off x="17106" y="2997776"/>
            <a:ext cx="5071188" cy="2339102"/>
          </a:xfrm>
          <a:prstGeom prst="rect">
            <a:avLst/>
          </a:prstGeom>
          <a:noFill/>
        </p:spPr>
        <p:txBody>
          <a:bodyPr wrap="square" rtlCol="0">
            <a:spAutoFit/>
          </a:bodyPr>
          <a:lstStyle/>
          <a:p>
            <a:pPr algn="just"/>
            <a:r>
              <a:rPr lang="pt-BR" sz="24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Canal: Mira no Básico</a:t>
            </a:r>
          </a:p>
          <a:p>
            <a:pPr algn="just"/>
            <a:r>
              <a:rPr lang="pt-BR" sz="24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Playlist: https://shre.ink/DZzl</a:t>
            </a:r>
          </a:p>
          <a:p>
            <a:pPr algn="just"/>
            <a:endParaRPr lang="pt-BR" sz="24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a:p>
            <a:pPr algn="just"/>
            <a:r>
              <a:rPr lang="pt-BR" sz="24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Canal: Primo Pobre</a:t>
            </a:r>
          </a:p>
          <a:p>
            <a:pPr algn="just"/>
            <a:r>
              <a:rPr lang="pt-BR" sz="24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Playlist: https://shre.ink/DZzr</a:t>
            </a:r>
          </a:p>
          <a:p>
            <a:pPr algn="just"/>
            <a:endPar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12" name="CaixaDeTexto 11">
            <a:extLst>
              <a:ext uri="{FF2B5EF4-FFF2-40B4-BE49-F238E27FC236}">
                <a16:creationId xmlns:a16="http://schemas.microsoft.com/office/drawing/2014/main" id="{E24B3576-6073-473E-5B91-95BA282B01A1}"/>
              </a:ext>
            </a:extLst>
          </p:cNvPr>
          <p:cNvSpPr txBox="1"/>
          <p:nvPr/>
        </p:nvSpPr>
        <p:spPr>
          <a:xfrm>
            <a:off x="4741506" y="2953820"/>
            <a:ext cx="5071188" cy="2339102"/>
          </a:xfrm>
          <a:prstGeom prst="rect">
            <a:avLst/>
          </a:prstGeom>
          <a:noFill/>
        </p:spPr>
        <p:txBody>
          <a:bodyPr wrap="square" rtlCol="0">
            <a:spAutoFit/>
          </a:bodyPr>
          <a:lstStyle/>
          <a:p>
            <a:pPr algn="just"/>
            <a:r>
              <a:rPr lang="pt-BR" sz="24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Canal: A cara da riqueza</a:t>
            </a:r>
          </a:p>
          <a:p>
            <a:pPr algn="just"/>
            <a:r>
              <a:rPr lang="pt-BR" sz="24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Playlist: https://shre.ink/DZzp</a:t>
            </a:r>
          </a:p>
          <a:p>
            <a:pPr algn="just"/>
            <a:endParaRPr lang="pt-BR" sz="24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a:p>
            <a:pPr algn="just"/>
            <a:r>
              <a:rPr lang="pt-BR" sz="24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Canal: Me poupe</a:t>
            </a:r>
          </a:p>
          <a:p>
            <a:pPr algn="just"/>
            <a:r>
              <a:rPr lang="pt-BR" sz="2400"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Playlist: https://shre.ink/DZzd</a:t>
            </a:r>
          </a:p>
          <a:p>
            <a:pPr algn="just"/>
            <a:endParaRPr lang="pt-BR" sz="2600"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
        <p:nvSpPr>
          <p:cNvPr id="14" name="Retângulo: Cantos Arredondados 13">
            <a:hlinkClick r:id="rId4"/>
            <a:extLst>
              <a:ext uri="{FF2B5EF4-FFF2-40B4-BE49-F238E27FC236}">
                <a16:creationId xmlns:a16="http://schemas.microsoft.com/office/drawing/2014/main" id="{9D0794CD-47E9-D019-BA4E-4121212AE237}"/>
              </a:ext>
            </a:extLst>
          </p:cNvPr>
          <p:cNvSpPr/>
          <p:nvPr/>
        </p:nvSpPr>
        <p:spPr>
          <a:xfrm>
            <a:off x="17106" y="4140585"/>
            <a:ext cx="4648200" cy="1039682"/>
          </a:xfrm>
          <a:prstGeom prst="round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p>
        </p:txBody>
      </p:sp>
      <p:sp>
        <p:nvSpPr>
          <p:cNvPr id="15" name="Retângulo: Cantos Arredondados 14">
            <a:hlinkClick r:id="rId5"/>
            <a:extLst>
              <a:ext uri="{FF2B5EF4-FFF2-40B4-BE49-F238E27FC236}">
                <a16:creationId xmlns:a16="http://schemas.microsoft.com/office/drawing/2014/main" id="{0F2B3115-FEEC-B27A-5A17-B1267864CB27}"/>
              </a:ext>
            </a:extLst>
          </p:cNvPr>
          <p:cNvSpPr/>
          <p:nvPr/>
        </p:nvSpPr>
        <p:spPr>
          <a:xfrm>
            <a:off x="4741506" y="2990719"/>
            <a:ext cx="4648200" cy="1039682"/>
          </a:xfrm>
          <a:prstGeom prst="round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a:p>
        </p:txBody>
      </p:sp>
      <p:sp>
        <p:nvSpPr>
          <p:cNvPr id="16" name="Retângulo: Cantos Arredondados 15">
            <a:hlinkClick r:id="rId6"/>
            <a:extLst>
              <a:ext uri="{FF2B5EF4-FFF2-40B4-BE49-F238E27FC236}">
                <a16:creationId xmlns:a16="http://schemas.microsoft.com/office/drawing/2014/main" id="{E037CE4F-1CEC-E24E-EDBB-E18D889C29F5}"/>
              </a:ext>
            </a:extLst>
          </p:cNvPr>
          <p:cNvSpPr/>
          <p:nvPr/>
        </p:nvSpPr>
        <p:spPr>
          <a:xfrm>
            <a:off x="4741506" y="4118313"/>
            <a:ext cx="4648200" cy="1039682"/>
          </a:xfrm>
          <a:prstGeom prst="roundRect">
            <a:avLst/>
          </a:prstGeom>
          <a:noFill/>
          <a:ln w="57150">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pt-BR" dirty="0"/>
          </a:p>
        </p:txBody>
      </p:sp>
    </p:spTree>
    <p:extLst>
      <p:ext uri="{BB962C8B-B14F-4D97-AF65-F5344CB8AC3E}">
        <p14:creationId xmlns:p14="http://schemas.microsoft.com/office/powerpoint/2010/main" val="1566322769"/>
      </p:ext>
    </p:extLst>
  </p:cSld>
  <p:clrMapOvr>
    <a:masterClrMapping/>
  </p:clrMapOvr>
</p:sld>
</file>

<file path=ppt/theme/theme1.xml><?xml version="1.0" encoding="utf-8"?>
<a:theme xmlns:a="http://schemas.openxmlformats.org/drawingml/2006/main" name="Tema do Office">
  <a:themeElements>
    <a:clrScheme name="Tema do 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Tema do 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Tema do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628</TotalTime>
  <Words>507</Words>
  <Application>Microsoft Office PowerPoint</Application>
  <PresentationFormat>Papel A3 (297 x 420 mm)</PresentationFormat>
  <Paragraphs>39</Paragraphs>
  <Slides>7</Slides>
  <Notes>1</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7</vt:i4>
      </vt:variant>
    </vt:vector>
  </HeadingPairs>
  <TitlesOfParts>
    <vt:vector size="12" baseType="lpstr">
      <vt:lpstr>ADLaM Display</vt:lpstr>
      <vt:lpstr>Aptos</vt:lpstr>
      <vt:lpstr>Aptos Display</vt:lpstr>
      <vt:lpstr>Arial</vt:lpstr>
      <vt:lpstr>Tema do Office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Analista Criadigi</dc:creator>
  <cp:lastModifiedBy>Analista Criadigi</cp:lastModifiedBy>
  <cp:revision>4</cp:revision>
  <dcterms:created xsi:type="dcterms:W3CDTF">2024-06-19T13:27:56Z</dcterms:created>
  <dcterms:modified xsi:type="dcterms:W3CDTF">2024-06-20T00:17:47Z</dcterms:modified>
</cp:coreProperties>
</file>

<file path=docProps/thumbnail.jpeg>
</file>